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78" r:id="rId2"/>
    <p:sldId id="289" r:id="rId3"/>
    <p:sldId id="287" r:id="rId4"/>
    <p:sldId id="286" r:id="rId5"/>
    <p:sldId id="285" r:id="rId6"/>
    <p:sldId id="298" r:id="rId7"/>
    <p:sldId id="343" r:id="rId8"/>
    <p:sldId id="342" r:id="rId9"/>
    <p:sldId id="314" r:id="rId10"/>
    <p:sldId id="288" r:id="rId11"/>
    <p:sldId id="293" r:id="rId12"/>
    <p:sldId id="302" r:id="rId13"/>
    <p:sldId id="294" r:id="rId14"/>
    <p:sldId id="312" r:id="rId15"/>
    <p:sldId id="313" r:id="rId16"/>
    <p:sldId id="296" r:id="rId17"/>
    <p:sldId id="300" r:id="rId18"/>
    <p:sldId id="334" r:id="rId19"/>
    <p:sldId id="337" r:id="rId20"/>
    <p:sldId id="338" r:id="rId21"/>
    <p:sldId id="339" r:id="rId22"/>
    <p:sldId id="256" r:id="rId23"/>
    <p:sldId id="316" r:id="rId24"/>
    <p:sldId id="317" r:id="rId25"/>
    <p:sldId id="319" r:id="rId26"/>
    <p:sldId id="320" r:id="rId27"/>
    <p:sldId id="318" r:id="rId28"/>
    <p:sldId id="321" r:id="rId29"/>
    <p:sldId id="322" r:id="rId30"/>
    <p:sldId id="323" r:id="rId31"/>
    <p:sldId id="324" r:id="rId32"/>
    <p:sldId id="325" r:id="rId33"/>
    <p:sldId id="327" r:id="rId34"/>
    <p:sldId id="329" r:id="rId35"/>
    <p:sldId id="330" r:id="rId36"/>
    <p:sldId id="331" r:id="rId37"/>
    <p:sldId id="332" r:id="rId38"/>
    <p:sldId id="333" r:id="rId39"/>
    <p:sldId id="273" r:id="rId40"/>
    <p:sldId id="274" r:id="rId41"/>
  </p:sldIdLst>
  <p:sldSz cx="9144000" cy="5143500" type="screen16x9"/>
  <p:notesSz cx="7010400" cy="9236075"/>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
          <p15:clr>
            <a:srgbClr val="A4A3A4"/>
          </p15:clr>
        </p15:guide>
        <p15:guide id="2" orient="horz" pos="150">
          <p15:clr>
            <a:srgbClr val="A4A3A4"/>
          </p15:clr>
        </p15:guide>
        <p15:guide id="3" orient="horz" pos="1278">
          <p15:clr>
            <a:srgbClr val="A4A3A4"/>
          </p15:clr>
        </p15:guide>
        <p15:guide id="4" orient="horz" pos="2844">
          <p15:clr>
            <a:srgbClr val="A4A3A4"/>
          </p15:clr>
        </p15:guide>
        <p15:guide id="5" orient="horz" pos="696">
          <p15:clr>
            <a:srgbClr val="A4A3A4"/>
          </p15:clr>
        </p15:guide>
        <p15:guide id="6" orient="horz" pos="2423">
          <p15:clr>
            <a:srgbClr val="A4A3A4"/>
          </p15:clr>
        </p15:guide>
        <p15:guide id="7" orient="horz" pos="2960">
          <p15:clr>
            <a:srgbClr val="A4A3A4"/>
          </p15:clr>
        </p15:guide>
        <p15:guide id="8" pos="2932">
          <p15:clr>
            <a:srgbClr val="A4A3A4"/>
          </p15:clr>
        </p15:guide>
        <p15:guide id="9" pos="372">
          <p15:clr>
            <a:srgbClr val="A4A3A4"/>
          </p15:clr>
        </p15:guide>
        <p15:guide id="10" pos="4638">
          <p15:clr>
            <a:srgbClr val="A4A3A4"/>
          </p15:clr>
        </p15:guide>
        <p15:guide id="11" pos="5617">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guide id="3" pos="177" userDrawn="1">
          <p15:clr>
            <a:srgbClr val="A4A3A4"/>
          </p15:clr>
        </p15:guide>
        <p15:guide id="4" pos="42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Rawlani" initials="AR" lastIdx="2" clrIdx="0">
    <p:extLst>
      <p:ext uri="{19B8F6BF-5375-455C-9EA6-DF929625EA0E}">
        <p15:presenceInfo xmlns:p15="http://schemas.microsoft.com/office/powerpoint/2012/main" userId="S-1-5-21-3515013708-678258590-2614230829-48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B94"/>
    <a:srgbClr val="0F2B5B"/>
    <a:srgbClr val="094794"/>
    <a:srgbClr val="020203"/>
    <a:srgbClr val="B9BDB1"/>
    <a:srgbClr val="C7C759"/>
    <a:srgbClr val="122B55"/>
    <a:srgbClr val="184686"/>
    <a:srgbClr val="14477E"/>
    <a:srgbClr val="16447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7" autoAdjust="0"/>
    <p:restoredTop sz="78487" autoAdjust="0"/>
  </p:normalViewPr>
  <p:slideViewPr>
    <p:cSldViewPr snapToGrid="0" snapToObjects="1" showGuides="1">
      <p:cViewPr varScale="1">
        <p:scale>
          <a:sx n="90" d="100"/>
          <a:sy n="90" d="100"/>
        </p:scale>
        <p:origin x="1234" y="62"/>
      </p:cViewPr>
      <p:guideLst>
        <p:guide orient="horz" pos="226"/>
        <p:guide orient="horz" pos="150"/>
        <p:guide orient="horz" pos="1278"/>
        <p:guide orient="horz" pos="2844"/>
        <p:guide orient="horz" pos="696"/>
        <p:guide orient="horz" pos="2423"/>
        <p:guide orient="horz" pos="2960"/>
        <p:guide pos="2932"/>
        <p:guide pos="372"/>
        <p:guide pos="4638"/>
        <p:guide pos="5617"/>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9" d="100"/>
          <a:sy n="99" d="100"/>
        </p:scale>
        <p:origin x="-3540" y="-96"/>
      </p:cViewPr>
      <p:guideLst>
        <p:guide orient="horz" pos="2909"/>
        <p:guide pos="2208"/>
        <p:guide pos="177"/>
        <p:guide pos="42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Percentage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Sheet1!$A$2:$A$6</c:f>
              <c:strCache>
                <c:ptCount val="5"/>
                <c:pt idx="0">
                  <c:v>Complexity</c:v>
                </c:pt>
                <c:pt idx="1">
                  <c:v>Lack of Budget</c:v>
                </c:pt>
                <c:pt idx="2">
                  <c:v>Lack of Organizational Buy In</c:v>
                </c:pt>
                <c:pt idx="3">
                  <c:v>Concerns about Impacts on Performance and Business Process</c:v>
                </c:pt>
                <c:pt idx="4">
                  <c:v>Lack of Perceived Need</c:v>
                </c:pt>
              </c:strCache>
            </c:strRef>
          </c:cat>
          <c:val>
            <c:numRef>
              <c:f>Sheet1!$B$2:$B$6</c:f>
              <c:numCache>
                <c:formatCode>General</c:formatCode>
                <c:ptCount val="5"/>
                <c:pt idx="0">
                  <c:v>56.82</c:v>
                </c:pt>
                <c:pt idx="1">
                  <c:v>37.880000000000003</c:v>
                </c:pt>
                <c:pt idx="2">
                  <c:v>31.87</c:v>
                </c:pt>
                <c:pt idx="3">
                  <c:v>29.62</c:v>
                </c:pt>
                <c:pt idx="4">
                  <c:v>29.26</c:v>
                </c:pt>
              </c:numCache>
            </c:numRef>
          </c:val>
          <c:extLst>
            <c:ext xmlns:c16="http://schemas.microsoft.com/office/drawing/2014/chart" uri="{C3380CC4-5D6E-409C-BE32-E72D297353CC}">
              <c16:uniqueId val="{00000000-4E3D-47B2-962F-E7DB5825C2FD}"/>
            </c:ext>
          </c:extLst>
        </c:ser>
        <c:dLbls>
          <c:dLblPos val="inEnd"/>
          <c:showLegendKey val="0"/>
          <c:showVal val="1"/>
          <c:showCatName val="0"/>
          <c:showSerName val="0"/>
          <c:showPercent val="0"/>
          <c:showBubbleSize val="0"/>
        </c:dLbls>
        <c:gapWidth val="65"/>
        <c:axId val="646196256"/>
        <c:axId val="646191008"/>
      </c:barChart>
      <c:catAx>
        <c:axId val="646196256"/>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46191008"/>
        <c:crosses val="autoZero"/>
        <c:auto val="1"/>
        <c:lblAlgn val="ctr"/>
        <c:lblOffset val="100"/>
        <c:noMultiLvlLbl val="0"/>
      </c:catAx>
      <c:valAx>
        <c:axId val="64619100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46196256"/>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Massive</a:t>
            </a:r>
            <a:r>
              <a:rPr lang="en-US" baseline="0" dirty="0"/>
              <a:t> growth in unstructured data – Opportunity and risk for Cybersecurity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Sheet1!$C$4</c:f>
              <c:strCache>
                <c:ptCount val="1"/>
                <c:pt idx="0">
                  <c:v>Structured</c:v>
                </c:pt>
              </c:strCache>
            </c:strRef>
          </c:tx>
          <c:spPr>
            <a:solidFill>
              <a:schemeClr val="accent1">
                <a:lumMod val="60000"/>
                <a:lumOff val="40000"/>
              </a:schemeClr>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Sheet1!$C$5:$C$15</c:f>
              <c:numCache>
                <c:formatCode>General</c:formatCode>
                <c:ptCount val="11"/>
                <c:pt idx="0">
                  <c:v>100</c:v>
                </c:pt>
                <c:pt idx="1">
                  <c:v>200</c:v>
                </c:pt>
                <c:pt idx="2">
                  <c:v>400</c:v>
                </c:pt>
                <c:pt idx="3">
                  <c:v>700</c:v>
                </c:pt>
                <c:pt idx="4">
                  <c:v>900</c:v>
                </c:pt>
                <c:pt idx="5">
                  <c:v>1300</c:v>
                </c:pt>
                <c:pt idx="6">
                  <c:v>1800</c:v>
                </c:pt>
                <c:pt idx="7">
                  <c:v>2400</c:v>
                </c:pt>
                <c:pt idx="8">
                  <c:v>3000</c:v>
                </c:pt>
                <c:pt idx="9">
                  <c:v>4000</c:v>
                </c:pt>
                <c:pt idx="10">
                  <c:v>5000</c:v>
                </c:pt>
              </c:numCache>
            </c:numRef>
          </c:val>
          <c:extLst>
            <c:ext xmlns:c16="http://schemas.microsoft.com/office/drawing/2014/chart" uri="{C3380CC4-5D6E-409C-BE32-E72D297353CC}">
              <c16:uniqueId val="{00000000-E6A7-4270-A4D3-361569B058FE}"/>
            </c:ext>
          </c:extLst>
        </c:ser>
        <c:ser>
          <c:idx val="1"/>
          <c:order val="1"/>
          <c:tx>
            <c:strRef>
              <c:f>Sheet1!$D$4</c:f>
              <c:strCache>
                <c:ptCount val="1"/>
                <c:pt idx="0">
                  <c:v>Unstructured</c:v>
                </c:pt>
              </c:strCache>
            </c:strRef>
          </c:tx>
          <c:spPr>
            <a:solidFill>
              <a:schemeClr val="accent5"/>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Sheet1!$D$5:$D$15</c:f>
              <c:numCache>
                <c:formatCode>General</c:formatCode>
                <c:ptCount val="11"/>
                <c:pt idx="0">
                  <c:v>2500</c:v>
                </c:pt>
                <c:pt idx="1">
                  <c:v>4000</c:v>
                </c:pt>
                <c:pt idx="2">
                  <c:v>5000</c:v>
                </c:pt>
                <c:pt idx="3">
                  <c:v>6000</c:v>
                </c:pt>
                <c:pt idx="4">
                  <c:v>7500</c:v>
                </c:pt>
                <c:pt idx="5">
                  <c:v>10000</c:v>
                </c:pt>
                <c:pt idx="6">
                  <c:v>13000</c:v>
                </c:pt>
                <c:pt idx="7">
                  <c:v>15000</c:v>
                </c:pt>
                <c:pt idx="8">
                  <c:v>20000</c:v>
                </c:pt>
                <c:pt idx="9">
                  <c:v>30000</c:v>
                </c:pt>
                <c:pt idx="10">
                  <c:v>40000</c:v>
                </c:pt>
              </c:numCache>
            </c:numRef>
          </c:val>
          <c:extLst>
            <c:ext xmlns:c16="http://schemas.microsoft.com/office/drawing/2014/chart" uri="{C3380CC4-5D6E-409C-BE32-E72D297353CC}">
              <c16:uniqueId val="{00000001-E6A7-4270-A4D3-361569B058FE}"/>
            </c:ext>
          </c:extLst>
        </c:ser>
        <c:dLbls>
          <c:showLegendKey val="0"/>
          <c:showVal val="0"/>
          <c:showCatName val="0"/>
          <c:showSerName val="0"/>
          <c:showPercent val="0"/>
          <c:showBubbleSize val="0"/>
        </c:dLbls>
        <c:axId val="177433536"/>
        <c:axId val="177430912"/>
      </c:areaChart>
      <c:catAx>
        <c:axId val="177433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0912"/>
        <c:crosses val="autoZero"/>
        <c:auto val="1"/>
        <c:lblAlgn val="ctr"/>
        <c:lblOffset val="100"/>
        <c:noMultiLvlLbl val="0"/>
      </c:catAx>
      <c:valAx>
        <c:axId val="1774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35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Top</a:t>
            </a:r>
            <a:r>
              <a:rPr lang="en-US" baseline="0" dirty="0"/>
              <a:t> Blacklist - Number of employees visited sites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IT</c:v>
                </c:pt>
              </c:strCache>
            </c:strRef>
          </c:tx>
          <c:spPr>
            <a:solidFill>
              <a:schemeClr val="accent1"/>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0-1546-49F2-AE65-6EEE71EA5747}"/>
            </c:ext>
          </c:extLst>
        </c:ser>
        <c:ser>
          <c:idx val="1"/>
          <c:order val="1"/>
          <c:tx>
            <c:strRef>
              <c:f>Sheet1!$C$1</c:f>
              <c:strCache>
                <c:ptCount val="1"/>
                <c:pt idx="0">
                  <c:v>Marketing</c:v>
                </c:pt>
              </c:strCache>
            </c:strRef>
          </c:tx>
          <c:spPr>
            <a:solidFill>
              <a:schemeClr val="accent2"/>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Sheet1!$C$2:$C$6</c:f>
              <c:numCache>
                <c:formatCode>General</c:formatCode>
                <c:ptCount val="5"/>
                <c:pt idx="0">
                  <c:v>2.4</c:v>
                </c:pt>
                <c:pt idx="1">
                  <c:v>4.4000000000000004</c:v>
                </c:pt>
                <c:pt idx="2">
                  <c:v>1.8</c:v>
                </c:pt>
                <c:pt idx="3">
                  <c:v>2.8</c:v>
                </c:pt>
                <c:pt idx="4">
                  <c:v>8</c:v>
                </c:pt>
              </c:numCache>
            </c:numRef>
          </c:val>
          <c:extLst>
            <c:ext xmlns:c16="http://schemas.microsoft.com/office/drawing/2014/chart" uri="{C3380CC4-5D6E-409C-BE32-E72D297353CC}">
              <c16:uniqueId val="{00000001-1546-49F2-AE65-6EEE71EA5747}"/>
            </c:ext>
          </c:extLst>
        </c:ser>
        <c:ser>
          <c:idx val="2"/>
          <c:order val="2"/>
          <c:tx>
            <c:strRef>
              <c:f>Sheet1!$D$1</c:f>
              <c:strCache>
                <c:ptCount val="1"/>
                <c:pt idx="0">
                  <c:v>R&amp;D</c:v>
                </c:pt>
              </c:strCache>
            </c:strRef>
          </c:tx>
          <c:spPr>
            <a:solidFill>
              <a:schemeClr val="accent3"/>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Sheet1!$D$2:$D$6</c:f>
              <c:numCache>
                <c:formatCode>General</c:formatCode>
                <c:ptCount val="5"/>
                <c:pt idx="0">
                  <c:v>2</c:v>
                </c:pt>
                <c:pt idx="1">
                  <c:v>2</c:v>
                </c:pt>
                <c:pt idx="2">
                  <c:v>3</c:v>
                </c:pt>
                <c:pt idx="3">
                  <c:v>5</c:v>
                </c:pt>
                <c:pt idx="4">
                  <c:v>10</c:v>
                </c:pt>
              </c:numCache>
            </c:numRef>
          </c:val>
          <c:extLst>
            <c:ext xmlns:c16="http://schemas.microsoft.com/office/drawing/2014/chart" uri="{C3380CC4-5D6E-409C-BE32-E72D297353CC}">
              <c16:uniqueId val="{00000002-1546-49F2-AE65-6EEE71EA5747}"/>
            </c:ext>
          </c:extLst>
        </c:ser>
        <c:ser>
          <c:idx val="3"/>
          <c:order val="3"/>
          <c:tx>
            <c:strRef>
              <c:f>Sheet1!$E$1</c:f>
              <c:strCache>
                <c:ptCount val="1"/>
                <c:pt idx="0">
                  <c:v>Sales</c:v>
                </c:pt>
              </c:strCache>
            </c:strRef>
          </c:tx>
          <c:spPr>
            <a:solidFill>
              <a:schemeClr val="accent4"/>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Sheet1!$E$2:$E$6</c:f>
              <c:numCache>
                <c:formatCode>General</c:formatCode>
                <c:ptCount val="5"/>
                <c:pt idx="0">
                  <c:v>5</c:v>
                </c:pt>
                <c:pt idx="1">
                  <c:v>2</c:v>
                </c:pt>
                <c:pt idx="2">
                  <c:v>1</c:v>
                </c:pt>
                <c:pt idx="3">
                  <c:v>1</c:v>
                </c:pt>
                <c:pt idx="4">
                  <c:v>1</c:v>
                </c:pt>
              </c:numCache>
            </c:numRef>
          </c:val>
          <c:extLst>
            <c:ext xmlns:c16="http://schemas.microsoft.com/office/drawing/2014/chart" uri="{C3380CC4-5D6E-409C-BE32-E72D297353CC}">
              <c16:uniqueId val="{00000003-1546-49F2-AE65-6EEE71EA5747}"/>
            </c:ext>
          </c:extLst>
        </c:ser>
        <c:ser>
          <c:idx val="4"/>
          <c:order val="4"/>
          <c:tx>
            <c:strRef>
              <c:f>Sheet1!$F$1</c:f>
              <c:strCache>
                <c:ptCount val="1"/>
                <c:pt idx="0">
                  <c:v>ISR</c:v>
                </c:pt>
              </c:strCache>
            </c:strRef>
          </c:tx>
          <c:spPr>
            <a:solidFill>
              <a:schemeClr val="accent5"/>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Sheet1!$F$2:$F$6</c:f>
              <c:numCache>
                <c:formatCode>General</c:formatCode>
                <c:ptCount val="5"/>
                <c:pt idx="0">
                  <c:v>2</c:v>
                </c:pt>
                <c:pt idx="1">
                  <c:v>0</c:v>
                </c:pt>
                <c:pt idx="2">
                  <c:v>0</c:v>
                </c:pt>
                <c:pt idx="3">
                  <c:v>0</c:v>
                </c:pt>
                <c:pt idx="4">
                  <c:v>2</c:v>
                </c:pt>
              </c:numCache>
            </c:numRef>
          </c:val>
          <c:extLst>
            <c:ext xmlns:c16="http://schemas.microsoft.com/office/drawing/2014/chart" uri="{C3380CC4-5D6E-409C-BE32-E72D297353CC}">
              <c16:uniqueId val="{00000004-1546-49F2-AE65-6EEE71EA5747}"/>
            </c:ext>
          </c:extLst>
        </c:ser>
        <c:ser>
          <c:idx val="5"/>
          <c:order val="5"/>
          <c:tx>
            <c:strRef>
              <c:f>Sheet1!$G$1</c:f>
              <c:strCache>
                <c:ptCount val="1"/>
                <c:pt idx="0">
                  <c:v>Operations</c:v>
                </c:pt>
              </c:strCache>
            </c:strRef>
          </c:tx>
          <c:spPr>
            <a:solidFill>
              <a:schemeClr val="accent6"/>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Sheet1!$G$2:$G$6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5-1546-49F2-AE65-6EEE71EA5747}"/>
            </c:ext>
          </c:extLst>
        </c:ser>
        <c:dLbls>
          <c:showLegendKey val="0"/>
          <c:showVal val="0"/>
          <c:showCatName val="0"/>
          <c:showSerName val="0"/>
          <c:showPercent val="0"/>
          <c:showBubbleSize val="0"/>
        </c:dLbls>
        <c:gapWidth val="182"/>
        <c:axId val="365415376"/>
        <c:axId val="365414720"/>
      </c:barChart>
      <c:catAx>
        <c:axId val="365415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4720"/>
        <c:crosses val="autoZero"/>
        <c:auto val="1"/>
        <c:lblAlgn val="ctr"/>
        <c:lblOffset val="100"/>
        <c:noMultiLvlLbl val="0"/>
      </c:catAx>
      <c:valAx>
        <c:axId val="365414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5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How</a:t>
            </a:r>
            <a:r>
              <a:rPr lang="en-US" baseline="0" dirty="0"/>
              <a:t> many different kinds of devices entering the company’s system?</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Employees</c:v>
                </c:pt>
              </c:strCache>
            </c:strRef>
          </c:tx>
          <c:spPr>
            <a:solidFill>
              <a:schemeClr val="accent1"/>
            </a:solidFill>
            <a:ln>
              <a:noFill/>
            </a:ln>
            <a:effectLst/>
          </c:spPr>
          <c:invertIfNegative val="0"/>
          <c:cat>
            <c:strRef>
              <c:f>Sheet1!$A$2:$A$5</c:f>
              <c:strCache>
                <c:ptCount val="3"/>
                <c:pt idx="0">
                  <c:v>External Devices</c:v>
                </c:pt>
                <c:pt idx="1">
                  <c:v>Company Devices</c:v>
                </c:pt>
                <c:pt idx="2">
                  <c:v>Unknown Devices</c:v>
                </c:pt>
              </c:strCache>
            </c:strRef>
          </c:cat>
          <c:val>
            <c:numRef>
              <c:f>Sheet1!$B$2:$B$5</c:f>
              <c:numCache>
                <c:formatCode>General</c:formatCode>
                <c:ptCount val="4"/>
                <c:pt idx="0">
                  <c:v>300</c:v>
                </c:pt>
                <c:pt idx="1">
                  <c:v>1300</c:v>
                </c:pt>
                <c:pt idx="2">
                  <c:v>20</c:v>
                </c:pt>
              </c:numCache>
            </c:numRef>
          </c:val>
          <c:extLst>
            <c:ext xmlns:c16="http://schemas.microsoft.com/office/drawing/2014/chart" uri="{C3380CC4-5D6E-409C-BE32-E72D297353CC}">
              <c16:uniqueId val="{00000000-4EA8-48E6-AA0C-E003EDE3161F}"/>
            </c:ext>
          </c:extLst>
        </c:ser>
        <c:ser>
          <c:idx val="1"/>
          <c:order val="1"/>
          <c:tx>
            <c:strRef>
              <c:f>Sheet1!$C$1</c:f>
              <c:strCache>
                <c:ptCount val="1"/>
                <c:pt idx="0">
                  <c:v>Consultants</c:v>
                </c:pt>
              </c:strCache>
            </c:strRef>
          </c:tx>
          <c:spPr>
            <a:solidFill>
              <a:schemeClr val="accent2"/>
            </a:solidFill>
            <a:ln>
              <a:noFill/>
            </a:ln>
            <a:effectLst/>
          </c:spPr>
          <c:invertIfNegative val="0"/>
          <c:cat>
            <c:strRef>
              <c:f>Sheet1!$A$2:$A$5</c:f>
              <c:strCache>
                <c:ptCount val="3"/>
                <c:pt idx="0">
                  <c:v>External Devices</c:v>
                </c:pt>
                <c:pt idx="1">
                  <c:v>Company Devices</c:v>
                </c:pt>
                <c:pt idx="2">
                  <c:v>Unknown Devices</c:v>
                </c:pt>
              </c:strCache>
            </c:strRef>
          </c:cat>
          <c:val>
            <c:numRef>
              <c:f>Sheet1!$C$2:$C$5</c:f>
              <c:numCache>
                <c:formatCode>General</c:formatCode>
                <c:ptCount val="4"/>
                <c:pt idx="0">
                  <c:v>79</c:v>
                </c:pt>
                <c:pt idx="1">
                  <c:v>12</c:v>
                </c:pt>
                <c:pt idx="2">
                  <c:v>5</c:v>
                </c:pt>
              </c:numCache>
            </c:numRef>
          </c:val>
          <c:extLst>
            <c:ext xmlns:c16="http://schemas.microsoft.com/office/drawing/2014/chart" uri="{C3380CC4-5D6E-409C-BE32-E72D297353CC}">
              <c16:uniqueId val="{00000001-4EA8-48E6-AA0C-E003EDE3161F}"/>
            </c:ext>
          </c:extLst>
        </c:ser>
        <c:ser>
          <c:idx val="2"/>
          <c:order val="2"/>
          <c:tx>
            <c:strRef>
              <c:f>Sheet1!$D$1</c:f>
              <c:strCache>
                <c:ptCount val="1"/>
                <c:pt idx="0">
                  <c:v>Part Time</c:v>
                </c:pt>
              </c:strCache>
            </c:strRef>
          </c:tx>
          <c:spPr>
            <a:solidFill>
              <a:schemeClr val="accent3"/>
            </a:solidFill>
            <a:ln>
              <a:noFill/>
            </a:ln>
            <a:effectLst/>
          </c:spPr>
          <c:invertIfNegative val="0"/>
          <c:cat>
            <c:strRef>
              <c:f>Sheet1!$A$2:$A$5</c:f>
              <c:strCache>
                <c:ptCount val="3"/>
                <c:pt idx="0">
                  <c:v>External Devices</c:v>
                </c:pt>
                <c:pt idx="1">
                  <c:v>Company Devices</c:v>
                </c:pt>
                <c:pt idx="2">
                  <c:v>Unknown Devices</c:v>
                </c:pt>
              </c:strCache>
            </c:strRef>
          </c:cat>
          <c:val>
            <c:numRef>
              <c:f>Sheet1!$D$2:$D$5</c:f>
              <c:numCache>
                <c:formatCode>General</c:formatCode>
                <c:ptCount val="4"/>
                <c:pt idx="0">
                  <c:v>23</c:v>
                </c:pt>
                <c:pt idx="1">
                  <c:v>140</c:v>
                </c:pt>
                <c:pt idx="2">
                  <c:v>3</c:v>
                </c:pt>
              </c:numCache>
            </c:numRef>
          </c:val>
          <c:extLst>
            <c:ext xmlns:c16="http://schemas.microsoft.com/office/drawing/2014/chart" uri="{C3380CC4-5D6E-409C-BE32-E72D297353CC}">
              <c16:uniqueId val="{00000002-4EA8-48E6-AA0C-E003EDE3161F}"/>
            </c:ext>
          </c:extLst>
        </c:ser>
        <c:ser>
          <c:idx val="3"/>
          <c:order val="3"/>
          <c:tx>
            <c:strRef>
              <c:f>Sheet1!$E$1</c:f>
              <c:strCache>
                <c:ptCount val="1"/>
                <c:pt idx="0">
                  <c:v>Not employees</c:v>
                </c:pt>
              </c:strCache>
            </c:strRef>
          </c:tx>
          <c:spPr>
            <a:solidFill>
              <a:schemeClr val="accent4"/>
            </a:solidFill>
            <a:ln>
              <a:noFill/>
            </a:ln>
            <a:effectLst/>
          </c:spPr>
          <c:invertIfNegative val="0"/>
          <c:cat>
            <c:strRef>
              <c:f>Sheet1!$A$2:$A$5</c:f>
              <c:strCache>
                <c:ptCount val="3"/>
                <c:pt idx="0">
                  <c:v>External Devices</c:v>
                </c:pt>
                <c:pt idx="1">
                  <c:v>Company Devices</c:v>
                </c:pt>
                <c:pt idx="2">
                  <c:v>Unknown Devices</c:v>
                </c:pt>
              </c:strCache>
            </c:strRef>
          </c:cat>
          <c:val>
            <c:numRef>
              <c:f>Sheet1!$E$2:$E$5</c:f>
              <c:numCache>
                <c:formatCode>General</c:formatCode>
                <c:ptCount val="4"/>
                <c:pt idx="0">
                  <c:v>4</c:v>
                </c:pt>
                <c:pt idx="1">
                  <c:v>0</c:v>
                </c:pt>
                <c:pt idx="2">
                  <c:v>4</c:v>
                </c:pt>
              </c:numCache>
            </c:numRef>
          </c:val>
          <c:extLst>
            <c:ext xmlns:c16="http://schemas.microsoft.com/office/drawing/2014/chart" uri="{C3380CC4-5D6E-409C-BE32-E72D297353CC}">
              <c16:uniqueId val="{00000003-4EA8-48E6-AA0C-E003EDE3161F}"/>
            </c:ext>
          </c:extLst>
        </c:ser>
        <c:dLbls>
          <c:showLegendKey val="0"/>
          <c:showVal val="0"/>
          <c:showCatName val="0"/>
          <c:showSerName val="0"/>
          <c:showPercent val="0"/>
          <c:showBubbleSize val="0"/>
        </c:dLbls>
        <c:gapWidth val="219"/>
        <c:overlap val="-27"/>
        <c:axId val="373575736"/>
        <c:axId val="373576720"/>
      </c:barChart>
      <c:catAx>
        <c:axId val="373575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6720"/>
        <c:crosses val="autoZero"/>
        <c:auto val="1"/>
        <c:lblAlgn val="ctr"/>
        <c:lblOffset val="100"/>
        <c:noMultiLvlLbl val="0"/>
      </c:catAx>
      <c:valAx>
        <c:axId val="37357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5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[Book1]Sheet5!PivotTable31</c:name>
    <c:fmtId val="3"/>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s>
    <c:plotArea>
      <c:layout/>
      <c:barChart>
        <c:barDir val="col"/>
        <c:grouping val="clustered"/>
        <c:varyColors val="0"/>
        <c:ser>
          <c:idx val="0"/>
          <c:order val="0"/>
          <c:tx>
            <c:strRef>
              <c:f>Sheet5!$B$3:$B$4</c:f>
              <c:strCache>
                <c:ptCount val="1"/>
                <c:pt idx="0">
                  <c:v>12:01:00 AM</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Sheet5!$B$5:$B$9</c:f>
              <c:numCache>
                <c:formatCode>General</c:formatCode>
                <c:ptCount val="4"/>
                <c:pt idx="0">
                  <c:v>2</c:v>
                </c:pt>
              </c:numCache>
            </c:numRef>
          </c:val>
          <c:extLst>
            <c:ext xmlns:c16="http://schemas.microsoft.com/office/drawing/2014/chart" uri="{C3380CC4-5D6E-409C-BE32-E72D297353CC}">
              <c16:uniqueId val="{00000000-E160-4ACC-A6E4-C1BCE01CF7BA}"/>
            </c:ext>
          </c:extLst>
        </c:ser>
        <c:ser>
          <c:idx val="1"/>
          <c:order val="1"/>
          <c:tx>
            <c:strRef>
              <c:f>Sheet5!$C$3:$C$4</c:f>
              <c:strCache>
                <c:ptCount val="1"/>
                <c:pt idx="0">
                  <c:v>12:15:00 AM</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Sheet5!$C$5:$C$9</c:f>
              <c:numCache>
                <c:formatCode>General</c:formatCode>
                <c:ptCount val="4"/>
                <c:pt idx="0">
                  <c:v>1</c:v>
                </c:pt>
              </c:numCache>
            </c:numRef>
          </c:val>
          <c:extLst>
            <c:ext xmlns:c16="http://schemas.microsoft.com/office/drawing/2014/chart" uri="{C3380CC4-5D6E-409C-BE32-E72D297353CC}">
              <c16:uniqueId val="{00000001-E160-4ACC-A6E4-C1BCE01CF7BA}"/>
            </c:ext>
          </c:extLst>
        </c:ser>
        <c:ser>
          <c:idx val="2"/>
          <c:order val="2"/>
          <c:tx>
            <c:strRef>
              <c:f>Sheet5!$D$3:$D$4</c:f>
              <c:strCache>
                <c:ptCount val="1"/>
                <c:pt idx="0">
                  <c:v>12:21:00 AM</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Sheet5!$D$5:$D$9</c:f>
              <c:numCache>
                <c:formatCode>General</c:formatCode>
                <c:ptCount val="4"/>
                <c:pt idx="1">
                  <c:v>2</c:v>
                </c:pt>
              </c:numCache>
            </c:numRef>
          </c:val>
          <c:extLst>
            <c:ext xmlns:c16="http://schemas.microsoft.com/office/drawing/2014/chart" uri="{C3380CC4-5D6E-409C-BE32-E72D297353CC}">
              <c16:uniqueId val="{00000002-E160-4ACC-A6E4-C1BCE01CF7BA}"/>
            </c:ext>
          </c:extLst>
        </c:ser>
        <c:ser>
          <c:idx val="3"/>
          <c:order val="3"/>
          <c:tx>
            <c:strRef>
              <c:f>Sheet5!$E$3:$E$4</c:f>
              <c:strCache>
                <c:ptCount val="1"/>
                <c:pt idx="0">
                  <c:v>4:01:00 PM</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Sheet5!$E$5:$E$9</c:f>
              <c:numCache>
                <c:formatCode>General</c:formatCode>
                <c:ptCount val="4"/>
                <c:pt idx="2">
                  <c:v>15</c:v>
                </c:pt>
              </c:numCache>
            </c:numRef>
          </c:val>
          <c:extLst>
            <c:ext xmlns:c16="http://schemas.microsoft.com/office/drawing/2014/chart" uri="{C3380CC4-5D6E-409C-BE32-E72D297353CC}">
              <c16:uniqueId val="{00000003-E160-4ACC-A6E4-C1BCE01CF7BA}"/>
            </c:ext>
          </c:extLst>
        </c:ser>
        <c:ser>
          <c:idx val="4"/>
          <c:order val="4"/>
          <c:tx>
            <c:strRef>
              <c:f>Sheet5!$F$3:$F$4</c:f>
              <c:strCache>
                <c:ptCount val="1"/>
                <c:pt idx="0">
                  <c:v>4:02:00 PM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Sheet5!$F$5:$F$9</c:f>
              <c:numCache>
                <c:formatCode>General</c:formatCode>
                <c:ptCount val="4"/>
                <c:pt idx="2">
                  <c:v>2</c:v>
                </c:pt>
              </c:numCache>
            </c:numRef>
          </c:val>
          <c:extLst>
            <c:ext xmlns:c16="http://schemas.microsoft.com/office/drawing/2014/chart" uri="{C3380CC4-5D6E-409C-BE32-E72D297353CC}">
              <c16:uniqueId val="{00000004-E160-4ACC-A6E4-C1BCE01CF7BA}"/>
            </c:ext>
          </c:extLst>
        </c:ser>
        <c:ser>
          <c:idx val="5"/>
          <c:order val="5"/>
          <c:tx>
            <c:strRef>
              <c:f>Sheet5!$G$3:$G$4</c:f>
              <c:strCache>
                <c:ptCount val="1"/>
                <c:pt idx="0">
                  <c:v>4:03:00 PM</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Sheet5!$G$5:$G$9</c:f>
              <c:numCache>
                <c:formatCode>General</c:formatCode>
                <c:ptCount val="4"/>
                <c:pt idx="2">
                  <c:v>20</c:v>
                </c:pt>
              </c:numCache>
            </c:numRef>
          </c:val>
          <c:extLst>
            <c:ext xmlns:c16="http://schemas.microsoft.com/office/drawing/2014/chart" uri="{C3380CC4-5D6E-409C-BE32-E72D297353CC}">
              <c16:uniqueId val="{00000005-E160-4ACC-A6E4-C1BCE01CF7BA}"/>
            </c:ext>
          </c:extLst>
        </c:ser>
        <c:ser>
          <c:idx val="6"/>
          <c:order val="6"/>
          <c:tx>
            <c:strRef>
              <c:f>Sheet5!$H$3:$H$4</c:f>
              <c:strCache>
                <c:ptCount val="1"/>
                <c:pt idx="0">
                  <c:v>4:04:00 PM</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Sheet5!$H$5:$H$9</c:f>
              <c:numCache>
                <c:formatCode>General</c:formatCode>
                <c:ptCount val="4"/>
                <c:pt idx="2">
                  <c:v>2</c:v>
                </c:pt>
              </c:numCache>
            </c:numRef>
          </c:val>
          <c:extLst>
            <c:ext xmlns:c16="http://schemas.microsoft.com/office/drawing/2014/chart" uri="{C3380CC4-5D6E-409C-BE32-E72D297353CC}">
              <c16:uniqueId val="{00000006-E160-4ACC-A6E4-C1BCE01CF7BA}"/>
            </c:ext>
          </c:extLst>
        </c:ser>
        <c:ser>
          <c:idx val="7"/>
          <c:order val="7"/>
          <c:tx>
            <c:strRef>
              <c:f>Sheet5!$I$3:$I$4</c:f>
              <c:strCache>
                <c:ptCount val="1"/>
                <c:pt idx="0">
                  <c:v>4:05:00 PM</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Sheet5!$I$5:$I$9</c:f>
              <c:numCache>
                <c:formatCode>General</c:formatCode>
                <c:ptCount val="4"/>
                <c:pt idx="2">
                  <c:v>3</c:v>
                </c:pt>
              </c:numCache>
            </c:numRef>
          </c:val>
          <c:extLst>
            <c:ext xmlns:c16="http://schemas.microsoft.com/office/drawing/2014/chart" uri="{C3380CC4-5D6E-409C-BE32-E72D297353CC}">
              <c16:uniqueId val="{00000007-E160-4ACC-A6E4-C1BCE01CF7BA}"/>
            </c:ext>
          </c:extLst>
        </c:ser>
        <c:ser>
          <c:idx val="8"/>
          <c:order val="8"/>
          <c:tx>
            <c:strRef>
              <c:f>Sheet5!$J$3:$J$4</c:f>
              <c:strCache>
                <c:ptCount val="1"/>
                <c:pt idx="0">
                  <c:v>8:00:00 PM</c:v>
                </c:pt>
              </c:strCache>
            </c:strRef>
          </c:tx>
          <c:spPr>
            <a:solidFill>
              <a:schemeClr val="accent3">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Sheet5!$J$5:$J$9</c:f>
              <c:numCache>
                <c:formatCode>General</c:formatCode>
                <c:ptCount val="4"/>
                <c:pt idx="3">
                  <c:v>5</c:v>
                </c:pt>
              </c:numCache>
            </c:numRef>
          </c:val>
          <c:extLst>
            <c:ext xmlns:c16="http://schemas.microsoft.com/office/drawing/2014/chart" uri="{C3380CC4-5D6E-409C-BE32-E72D297353CC}">
              <c16:uniqueId val="{00000008-E160-4ACC-A6E4-C1BCE01CF7BA}"/>
            </c:ext>
          </c:extLst>
        </c:ser>
        <c:ser>
          <c:idx val="9"/>
          <c:order val="9"/>
          <c:tx>
            <c:strRef>
              <c:f>Sheet5!$K$3:$K$4</c:f>
              <c:strCache>
                <c:ptCount val="1"/>
                <c:pt idx="0">
                  <c:v>8:30:00 PM</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Sheet5!$K$5:$K$9</c:f>
              <c:numCache>
                <c:formatCode>General</c:formatCode>
                <c:ptCount val="4"/>
                <c:pt idx="3">
                  <c:v>9</c:v>
                </c:pt>
              </c:numCache>
            </c:numRef>
          </c:val>
          <c:extLst>
            <c:ext xmlns:c16="http://schemas.microsoft.com/office/drawing/2014/chart" uri="{C3380CC4-5D6E-409C-BE32-E72D297353CC}">
              <c16:uniqueId val="{00000009-E160-4ACC-A6E4-C1BCE01CF7BA}"/>
            </c:ext>
          </c:extLst>
        </c:ser>
        <c:ser>
          <c:idx val="10"/>
          <c:order val="10"/>
          <c:tx>
            <c:strRef>
              <c:f>Sheet5!$L$3:$L$4</c:f>
              <c:strCache>
                <c:ptCount val="1"/>
                <c:pt idx="0">
                  <c:v>8:31:00 PM</c:v>
                </c:pt>
              </c:strCache>
            </c:strRef>
          </c:tx>
          <c:spPr>
            <a:solidFill>
              <a:schemeClr val="accent5">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Sheet5!$L$5:$L$9</c:f>
              <c:numCache>
                <c:formatCode>General</c:formatCode>
                <c:ptCount val="4"/>
                <c:pt idx="3">
                  <c:v>13</c:v>
                </c:pt>
              </c:numCache>
            </c:numRef>
          </c:val>
          <c:extLst>
            <c:ext xmlns:c16="http://schemas.microsoft.com/office/drawing/2014/chart" uri="{C3380CC4-5D6E-409C-BE32-E72D297353CC}">
              <c16:uniqueId val="{0000000A-E160-4ACC-A6E4-C1BCE01CF7BA}"/>
            </c:ext>
          </c:extLst>
        </c:ser>
        <c:ser>
          <c:idx val="11"/>
          <c:order val="11"/>
          <c:tx>
            <c:strRef>
              <c:f>Sheet5!$M$3:$M$4</c:f>
              <c:strCache>
                <c:ptCount val="1"/>
                <c:pt idx="0">
                  <c:v>8:35:00 PM</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Sheet5!$M$5:$M$9</c:f>
              <c:numCache>
                <c:formatCode>General</c:formatCode>
                <c:ptCount val="4"/>
                <c:pt idx="3">
                  <c:v>25</c:v>
                </c:pt>
              </c:numCache>
            </c:numRef>
          </c:val>
          <c:extLst>
            <c:ext xmlns:c16="http://schemas.microsoft.com/office/drawing/2014/chart" uri="{C3380CC4-5D6E-409C-BE32-E72D297353CC}">
              <c16:uniqueId val="{0000000B-E160-4ACC-A6E4-C1BCE01CF7BA}"/>
            </c:ext>
          </c:extLst>
        </c:ser>
        <c:ser>
          <c:idx val="12"/>
          <c:order val="12"/>
          <c:tx>
            <c:strRef>
              <c:f>Sheet5!$N$3:$N$4</c:f>
              <c:strCache>
                <c:ptCount val="1"/>
                <c:pt idx="0">
                  <c:v>8:45:00 PM</c:v>
                </c:pt>
              </c:strCache>
            </c:strRef>
          </c:tx>
          <c:spPr>
            <a:solidFill>
              <a:schemeClr val="accent1">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Sheet5!$N$5:$N$9</c:f>
              <c:numCache>
                <c:formatCode>General</c:formatCode>
                <c:ptCount val="4"/>
                <c:pt idx="3">
                  <c:v>1</c:v>
                </c:pt>
              </c:numCache>
            </c:numRef>
          </c:val>
          <c:extLst>
            <c:ext xmlns:c16="http://schemas.microsoft.com/office/drawing/2014/chart" uri="{C3380CC4-5D6E-409C-BE32-E72D297353CC}">
              <c16:uniqueId val="{0000000C-E160-4ACC-A6E4-C1BCE01CF7BA}"/>
            </c:ext>
          </c:extLst>
        </c:ser>
        <c:ser>
          <c:idx val="13"/>
          <c:order val="13"/>
          <c:tx>
            <c:strRef>
              <c:f>Sheet5!$O$3:$O$4</c:f>
              <c:strCache>
                <c:ptCount val="1"/>
                <c:pt idx="0">
                  <c:v>10:21:00 PM</c:v>
                </c:pt>
              </c:strCache>
            </c:strRef>
          </c:tx>
          <c:spPr>
            <a:solidFill>
              <a:schemeClr val="accent2">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Sheet5!$O$5:$O$9</c:f>
              <c:numCache>
                <c:formatCode>General</c:formatCode>
                <c:ptCount val="4"/>
                <c:pt idx="1">
                  <c:v>2</c:v>
                </c:pt>
              </c:numCache>
            </c:numRef>
          </c:val>
          <c:extLst>
            <c:ext xmlns:c16="http://schemas.microsoft.com/office/drawing/2014/chart" uri="{C3380CC4-5D6E-409C-BE32-E72D297353CC}">
              <c16:uniqueId val="{0000000D-E160-4ACC-A6E4-C1BCE01CF7BA}"/>
            </c:ext>
          </c:extLst>
        </c:ser>
        <c:ser>
          <c:idx val="14"/>
          <c:order val="14"/>
          <c:tx>
            <c:strRef>
              <c:f>Sheet5!$P$3:$P$4</c:f>
              <c:strCache>
                <c:ptCount val="1"/>
                <c:pt idx="0">
                  <c:v>11:21:00 PM</c:v>
                </c:pt>
              </c:strCache>
            </c:strRef>
          </c:tx>
          <c:spPr>
            <a:solidFill>
              <a:schemeClr val="accent3">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Sheet5!$P$5:$P$9</c:f>
              <c:numCache>
                <c:formatCode>General</c:formatCode>
                <c:ptCount val="4"/>
                <c:pt idx="1">
                  <c:v>4</c:v>
                </c:pt>
              </c:numCache>
            </c:numRef>
          </c:val>
          <c:extLst>
            <c:ext xmlns:c16="http://schemas.microsoft.com/office/drawing/2014/chart" uri="{C3380CC4-5D6E-409C-BE32-E72D297353CC}">
              <c16:uniqueId val="{0000000E-E160-4ACC-A6E4-C1BCE01CF7BA}"/>
            </c:ext>
          </c:extLst>
        </c:ser>
        <c:ser>
          <c:idx val="15"/>
          <c:order val="15"/>
          <c:tx>
            <c:strRef>
              <c:f>Sheet5!$Q$3:$Q$4</c:f>
              <c:strCache>
                <c:ptCount val="1"/>
                <c:pt idx="0">
                  <c:v>1/1/1900 0:21</c:v>
                </c:pt>
              </c:strCache>
            </c:strRef>
          </c:tx>
          <c:spPr>
            <a:solidFill>
              <a:schemeClr val="accent4">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Sheet5!$Q$5:$Q$9</c:f>
              <c:numCache>
                <c:formatCode>General</c:formatCode>
                <c:ptCount val="4"/>
                <c:pt idx="1">
                  <c:v>7</c:v>
                </c:pt>
              </c:numCache>
            </c:numRef>
          </c:val>
          <c:extLst>
            <c:ext xmlns:c16="http://schemas.microsoft.com/office/drawing/2014/chart" uri="{C3380CC4-5D6E-409C-BE32-E72D297353CC}">
              <c16:uniqueId val="{0000000F-E160-4ACC-A6E4-C1BCE01CF7BA}"/>
            </c:ext>
          </c:extLst>
        </c:ser>
        <c:dLbls>
          <c:dLblPos val="outEnd"/>
          <c:showLegendKey val="0"/>
          <c:showVal val="1"/>
          <c:showCatName val="0"/>
          <c:showSerName val="0"/>
          <c:showPercent val="0"/>
          <c:showBubbleSize val="0"/>
        </c:dLbls>
        <c:gapWidth val="444"/>
        <c:overlap val="-90"/>
        <c:axId val="482783896"/>
        <c:axId val="371335952"/>
      </c:barChart>
      <c:catAx>
        <c:axId val="482783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71335952"/>
        <c:crosses val="autoZero"/>
        <c:auto val="1"/>
        <c:lblAlgn val="ctr"/>
        <c:lblOffset val="100"/>
        <c:noMultiLvlLbl val="0"/>
      </c:catAx>
      <c:valAx>
        <c:axId val="371335952"/>
        <c:scaling>
          <c:orientation val="minMax"/>
        </c:scaling>
        <c:delete val="1"/>
        <c:axPos val="l"/>
        <c:numFmt formatCode="General" sourceLinked="1"/>
        <c:majorTickMark val="none"/>
        <c:minorTickMark val="none"/>
        <c:tickLblPos val="nextTo"/>
        <c:crossAx val="482783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F56FA-F08C-4C22-A721-C5FDBE5EBA5E}"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5CE3D2D4-C4B6-48F1-AFDC-7225C7BF4178}">
      <dgm:prSet phldrT="[Text]"/>
      <dgm:spPr>
        <a:ln>
          <a:noFill/>
        </a:ln>
        <a:effectLst>
          <a:outerShdw blurRad="44450" dist="27940" dir="5400000" algn="ctr">
            <a:srgbClr val="000000">
              <a:alpha val="32000"/>
            </a:srgbClr>
          </a:outerShdw>
          <a:reflection blurRad="6350" stA="52000" endA="300" endPos="35000" dir="5400000" sy="-100000" algn="bl" rotWithShape="0"/>
          <a:softEdge rad="31750"/>
        </a:effectLst>
        <a:scene3d>
          <a:camera prst="orthographicFront">
            <a:rot lat="0" lon="0" rev="0"/>
          </a:camera>
          <a:lightRig rig="balanced" dir="t">
            <a:rot lat="0" lon="0" rev="8700000"/>
          </a:lightRig>
        </a:scene3d>
        <a:sp3d>
          <a:bevelT w="190500" h="38100"/>
        </a:sp3d>
      </dgm:spPr>
      <dgm:t>
        <a:bodyPr/>
        <a:lstStyle/>
        <a:p>
          <a:r>
            <a:rPr lang="en-US" dirty="0"/>
            <a:t>Data Integration</a:t>
          </a:r>
        </a:p>
      </dgm:t>
    </dgm:pt>
    <dgm:pt modelId="{B0235456-D4F3-4FAD-A9E4-625EC3D56707}" type="parTrans" cxnId="{524790E4-A461-4B41-AE57-9C8083598BE8}">
      <dgm:prSet/>
      <dgm:spPr/>
      <dgm:t>
        <a:bodyPr/>
        <a:lstStyle/>
        <a:p>
          <a:endParaRPr lang="en-US"/>
        </a:p>
      </dgm:t>
    </dgm:pt>
    <dgm:pt modelId="{D671BCBD-8155-43BC-AB11-8A9534863656}" type="sibTrans" cxnId="{524790E4-A461-4B41-AE57-9C8083598BE8}">
      <dgm:prSet/>
      <dgm:spPr/>
      <dgm:t>
        <a:bodyPr/>
        <a:lstStyle/>
        <a:p>
          <a:endParaRPr lang="en-US"/>
        </a:p>
      </dgm:t>
    </dgm:pt>
    <dgm:pt modelId="{33EA6EB5-0776-4F9F-9E2C-856727DA586F}">
      <dgm:prSet phldrT="[Text]"/>
      <dgm:spPr>
        <a:ln>
          <a:noFill/>
        </a:ln>
        <a:effectLst>
          <a:outerShdw blurRad="44450" dist="27940" dir="5400000" algn="ctr">
            <a:srgbClr val="000000">
              <a:alpha val="32000"/>
            </a:srgbClr>
          </a:outerShdw>
          <a:reflection blurRad="6350" stA="52000" endA="300" endPos="35000" dir="5400000" sy="-100000" algn="bl" rotWithShape="0"/>
          <a:softEdge rad="31750"/>
        </a:effectLst>
        <a:scene3d>
          <a:camera prst="orthographicFront">
            <a:rot lat="0" lon="0" rev="0"/>
          </a:camera>
          <a:lightRig rig="balanced" dir="t">
            <a:rot lat="0" lon="0" rev="8700000"/>
          </a:lightRig>
        </a:scene3d>
        <a:sp3d>
          <a:bevelT w="190500" h="38100"/>
        </a:sp3d>
      </dgm:spPr>
      <dgm:t>
        <a:bodyPr/>
        <a:lstStyle/>
        <a:p>
          <a:r>
            <a:rPr lang="en-US" dirty="0"/>
            <a:t>Business Analytics</a:t>
          </a:r>
        </a:p>
      </dgm:t>
    </dgm:pt>
    <dgm:pt modelId="{EC461C70-09F2-420D-A6C0-9F877542BE13}" type="parTrans" cxnId="{AD9C23C4-4D22-496B-A939-F470B0FCFD20}">
      <dgm:prSet/>
      <dgm:spPr/>
      <dgm:t>
        <a:bodyPr/>
        <a:lstStyle/>
        <a:p>
          <a:endParaRPr lang="en-US"/>
        </a:p>
      </dgm:t>
    </dgm:pt>
    <dgm:pt modelId="{5F71584B-0589-41F1-AC96-DB805E66E75E}" type="sibTrans" cxnId="{AD9C23C4-4D22-496B-A939-F470B0FCFD20}">
      <dgm:prSet/>
      <dgm:spPr/>
      <dgm:t>
        <a:bodyPr/>
        <a:lstStyle/>
        <a:p>
          <a:endParaRPr lang="en-US"/>
        </a:p>
      </dgm:t>
    </dgm:pt>
    <dgm:pt modelId="{9BF11CBC-FEAE-4751-A181-73869D8AA093}" type="pres">
      <dgm:prSet presAssocID="{EF8F56FA-F08C-4C22-A721-C5FDBE5EBA5E}" presName="Name0" presStyleCnt="0">
        <dgm:presLayoutVars>
          <dgm:chMax val="7"/>
          <dgm:dir/>
          <dgm:resizeHandles val="exact"/>
        </dgm:presLayoutVars>
      </dgm:prSet>
      <dgm:spPr/>
    </dgm:pt>
    <dgm:pt modelId="{9A49EF50-5F8A-4213-8E5C-D51CDEED30F7}" type="pres">
      <dgm:prSet presAssocID="{EF8F56FA-F08C-4C22-A721-C5FDBE5EBA5E}" presName="ellipse1" presStyleLbl="vennNode1" presStyleIdx="0" presStyleCnt="2" custLinFactNeighborX="-5141" custLinFactNeighborY="1929">
        <dgm:presLayoutVars>
          <dgm:bulletEnabled val="1"/>
        </dgm:presLayoutVars>
      </dgm:prSet>
      <dgm:spPr/>
    </dgm:pt>
    <dgm:pt modelId="{16E0DDC8-1AA2-4209-85B3-2E66959070C3}" type="pres">
      <dgm:prSet presAssocID="{EF8F56FA-F08C-4C22-A721-C5FDBE5EBA5E}" presName="ellipse2" presStyleLbl="vennNode1" presStyleIdx="1" presStyleCnt="2" custLinFactNeighborX="-19979">
        <dgm:presLayoutVars>
          <dgm:bulletEnabled val="1"/>
        </dgm:presLayoutVars>
      </dgm:prSet>
      <dgm:spPr/>
    </dgm:pt>
  </dgm:ptLst>
  <dgm:cxnLst>
    <dgm:cxn modelId="{63DB7FCA-0187-4D8A-AB92-04473971E7F7}" type="presOf" srcId="{33EA6EB5-0776-4F9F-9E2C-856727DA586F}" destId="{16E0DDC8-1AA2-4209-85B3-2E66959070C3}" srcOrd="0" destOrd="0" presId="urn:microsoft.com/office/officeart/2005/8/layout/rings+Icon"/>
    <dgm:cxn modelId="{AD9C23C4-4D22-496B-A939-F470B0FCFD20}" srcId="{EF8F56FA-F08C-4C22-A721-C5FDBE5EBA5E}" destId="{33EA6EB5-0776-4F9F-9E2C-856727DA586F}" srcOrd="1" destOrd="0" parTransId="{EC461C70-09F2-420D-A6C0-9F877542BE13}" sibTransId="{5F71584B-0589-41F1-AC96-DB805E66E75E}"/>
    <dgm:cxn modelId="{F3D8B573-B54A-45F1-9162-A8E51ED5F3E2}" type="presOf" srcId="{EF8F56FA-F08C-4C22-A721-C5FDBE5EBA5E}" destId="{9BF11CBC-FEAE-4751-A181-73869D8AA093}" srcOrd="0" destOrd="0" presId="urn:microsoft.com/office/officeart/2005/8/layout/rings+Icon"/>
    <dgm:cxn modelId="{524790E4-A461-4B41-AE57-9C8083598BE8}" srcId="{EF8F56FA-F08C-4C22-A721-C5FDBE5EBA5E}" destId="{5CE3D2D4-C4B6-48F1-AFDC-7225C7BF4178}" srcOrd="0" destOrd="0" parTransId="{B0235456-D4F3-4FAD-A9E4-625EC3D56707}" sibTransId="{D671BCBD-8155-43BC-AB11-8A9534863656}"/>
    <dgm:cxn modelId="{0E44BD88-655C-4B73-B1B0-93DBA6DE65D8}" type="presOf" srcId="{5CE3D2D4-C4B6-48F1-AFDC-7225C7BF4178}" destId="{9A49EF50-5F8A-4213-8E5C-D51CDEED30F7}" srcOrd="0" destOrd="0" presId="urn:microsoft.com/office/officeart/2005/8/layout/rings+Icon"/>
    <dgm:cxn modelId="{8AA05774-0E21-4B58-81D4-164FFFF24EE9}" type="presParOf" srcId="{9BF11CBC-FEAE-4751-A181-73869D8AA093}" destId="{9A49EF50-5F8A-4213-8E5C-D51CDEED30F7}" srcOrd="0" destOrd="0" presId="urn:microsoft.com/office/officeart/2005/8/layout/rings+Icon"/>
    <dgm:cxn modelId="{C624290E-3529-4DEE-B40E-AFB1C92479B9}" type="presParOf" srcId="{9BF11CBC-FEAE-4751-A181-73869D8AA093}" destId="{16E0DDC8-1AA2-4209-85B3-2E66959070C3}" srcOrd="1"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49EF50-5F8A-4213-8E5C-D51CDEED30F7}">
      <dsp:nvSpPr>
        <dsp:cNvPr id="0" name=""/>
        <dsp:cNvSpPr/>
      </dsp:nvSpPr>
      <dsp:spPr>
        <a:xfrm>
          <a:off x="0" y="46712"/>
          <a:ext cx="2421413" cy="2421583"/>
        </a:xfrm>
        <a:prstGeom prst="ellipse">
          <a:avLst/>
        </a:prstGeom>
        <a:solidFill>
          <a:schemeClr val="accent1">
            <a:alpha val="50000"/>
            <a:hueOff val="0"/>
            <a:satOff val="0"/>
            <a:lumOff val="0"/>
            <a:alphaOff val="0"/>
          </a:schemeClr>
        </a:solidFill>
        <a:ln w="25400" cap="flat" cmpd="sng" algn="ctr">
          <a:noFill/>
          <a:prstDash val="solid"/>
        </a:ln>
        <a:effectLst>
          <a:outerShdw blurRad="44450" dist="27940" dir="5400000" algn="ctr" rotWithShape="0">
            <a:srgbClr val="000000">
              <a:alpha val="32000"/>
            </a:srgbClr>
          </a:outerShdw>
          <a:reflection blurRad="6350" stA="52000" endA="300" endPos="35000" dir="5400000" sy="-100000" algn="bl" rotWithShape="0"/>
          <a:softEdge rad="3175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Integration</a:t>
          </a:r>
        </a:p>
      </dsp:txBody>
      <dsp:txXfrm>
        <a:off x="354608" y="401345"/>
        <a:ext cx="1712197" cy="1712317"/>
      </dsp:txXfrm>
    </dsp:sp>
    <dsp:sp modelId="{16E0DDC8-1AA2-4209-85B3-2E66959070C3}">
      <dsp:nvSpPr>
        <dsp:cNvPr id="0" name=""/>
        <dsp:cNvSpPr/>
      </dsp:nvSpPr>
      <dsp:spPr>
        <a:xfrm>
          <a:off x="877929" y="1615062"/>
          <a:ext cx="2421413" cy="2421583"/>
        </a:xfrm>
        <a:prstGeom prst="ellipse">
          <a:avLst/>
        </a:prstGeom>
        <a:solidFill>
          <a:schemeClr val="accent1">
            <a:alpha val="50000"/>
            <a:hueOff val="0"/>
            <a:satOff val="0"/>
            <a:lumOff val="0"/>
            <a:alphaOff val="0"/>
          </a:schemeClr>
        </a:solidFill>
        <a:ln w="25400" cap="flat" cmpd="sng" algn="ctr">
          <a:noFill/>
          <a:prstDash val="solid"/>
        </a:ln>
        <a:effectLst>
          <a:outerShdw blurRad="44450" dist="27940" dir="5400000" algn="ctr" rotWithShape="0">
            <a:srgbClr val="000000">
              <a:alpha val="32000"/>
            </a:srgbClr>
          </a:outerShdw>
          <a:reflection blurRad="6350" stA="52000" endA="300" endPos="35000" dir="5400000" sy="-100000" algn="bl" rotWithShape="0"/>
          <a:softEdge rad="31750"/>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Business Analytics</a:t>
          </a:r>
        </a:p>
      </dsp:txBody>
      <dsp:txXfrm>
        <a:off x="1232537" y="1969695"/>
        <a:ext cx="1712197" cy="1712317"/>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08B3F974-BB90-4059-9901-8147A3A63439}" type="datetimeFigureOut">
              <a:rPr lang="en-US" smtClean="0"/>
              <a:pPr/>
              <a:t>7/31/2016</a:t>
            </a:fld>
            <a:endParaRPr lang="en-US" dirty="0"/>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a:lvl1pPr>
          </a:lstStyle>
          <a:p>
            <a:fld id="{BC55FBB6-509D-433A-BC0A-FC2E7C728BAD}" type="slidenum">
              <a:rPr lang="en-US" smtClean="0"/>
              <a:pPr/>
              <a:t>‹#›</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30238" y="857250"/>
            <a:ext cx="5749925" cy="3233738"/>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158456" y="4279054"/>
            <a:ext cx="6557103" cy="4156234"/>
          </a:xfrm>
          <a:prstGeom prst="rect">
            <a:avLst/>
          </a:prstGeom>
        </p:spPr>
        <p:txBody>
          <a:bodyPr vert="horz" lIns="92830" tIns="46415" rIns="92830" bIns="46415"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43"/>
          <p:cNvSpPr>
            <a:spLocks noChangeArrowheads="1"/>
          </p:cNvSpPr>
          <p:nvPr/>
        </p:nvSpPr>
        <p:spPr bwMode="auto">
          <a:xfrm>
            <a:off x="5876696" y="572238"/>
            <a:ext cx="1133704" cy="117599"/>
          </a:xfrm>
          <a:prstGeom prst="rect">
            <a:avLst/>
          </a:prstGeom>
          <a:solidFill>
            <a:schemeClr val="accent1"/>
          </a:solidFill>
          <a:ln>
            <a:noFill/>
          </a:ln>
          <a:extLst/>
        </p:spPr>
        <p:txBody>
          <a:bodyPr vert="horz" wrap="square" lIns="92830" tIns="46415" rIns="92830" bIns="46415" numCol="1" anchor="t" anchorCtr="0" compatLnSpc="1">
            <a:prstTxWarp prst="textNoShape">
              <a:avLst/>
            </a:prstTxWarp>
          </a:bodyPr>
          <a:lstStyle/>
          <a:p>
            <a:endParaRPr lang="en-US" dirty="0">
              <a:latin typeface="+mj-lt"/>
            </a:endParaRPr>
          </a:p>
        </p:txBody>
      </p:sp>
      <p:sp>
        <p:nvSpPr>
          <p:cNvPr id="13" name="Rectangle 41"/>
          <p:cNvSpPr>
            <a:spLocks noChangeArrowheads="1"/>
          </p:cNvSpPr>
          <p:nvPr/>
        </p:nvSpPr>
        <p:spPr bwMode="auto">
          <a:xfrm>
            <a:off x="3272" y="572238"/>
            <a:ext cx="5873423" cy="117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2830" tIns="46415" rIns="92830" bIns="46415" numCol="1" anchor="t" anchorCtr="0" compatLnSpc="1">
            <a:prstTxWarp prst="textNoShape">
              <a:avLst/>
            </a:prstTxWarp>
          </a:bodyPr>
          <a:lstStyle/>
          <a:p>
            <a:endParaRPr lang="en-US" dirty="0">
              <a:latin typeface="+mj-lt"/>
            </a:endParaRPr>
          </a:p>
        </p:txBody>
      </p:sp>
      <p:grpSp>
        <p:nvGrpSpPr>
          <p:cNvPr id="14" name="Group 13"/>
          <p:cNvGrpSpPr/>
          <p:nvPr/>
        </p:nvGrpSpPr>
        <p:grpSpPr>
          <a:xfrm>
            <a:off x="5998205" y="235345"/>
            <a:ext cx="892777" cy="253814"/>
            <a:chOff x="7823590" y="310702"/>
            <a:chExt cx="1164628" cy="335085"/>
          </a:xfrm>
        </p:grpSpPr>
        <p:grpSp>
          <p:nvGrpSpPr>
            <p:cNvPr id="15" name="Group 5"/>
            <p:cNvGrpSpPr>
              <a:grpSpLocks noChangeAspect="1"/>
            </p:cNvGrpSpPr>
            <p:nvPr userDrawn="1"/>
          </p:nvGrpSpPr>
          <p:grpSpPr bwMode="auto">
            <a:xfrm>
              <a:off x="7823590" y="310702"/>
              <a:ext cx="1164628" cy="335085"/>
              <a:chOff x="3182" y="1394"/>
              <a:chExt cx="855" cy="246"/>
            </a:xfrm>
          </p:grpSpPr>
          <p:sp>
            <p:nvSpPr>
              <p:cNvPr id="17" name="Freeform 16"/>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8" name="Freeform 17"/>
              <p:cNvSpPr>
                <a:spLocks/>
              </p:cNvSpPr>
              <p:nvPr/>
            </p:nvSpPr>
            <p:spPr bwMode="auto">
              <a:xfrm>
                <a:off x="3810"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19" name="Freeform 18"/>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0" name="Freeform 19"/>
              <p:cNvSpPr>
                <a:spLocks/>
              </p:cNvSpPr>
              <p:nvPr/>
            </p:nvSpPr>
            <p:spPr bwMode="auto">
              <a:xfrm>
                <a:off x="3428" y="1397"/>
                <a:ext cx="123" cy="115"/>
              </a:xfrm>
              <a:custGeom>
                <a:avLst/>
                <a:gdLst>
                  <a:gd name="T0" fmla="*/ 123 w 123"/>
                  <a:gd name="T1" fmla="*/ 0 h 115"/>
                  <a:gd name="T2" fmla="*/ 123 w 123"/>
                  <a:gd name="T3" fmla="*/ 19 h 115"/>
                  <a:gd name="T4" fmla="*/ 75 w 123"/>
                  <a:gd name="T5" fmla="*/ 19 h 115"/>
                  <a:gd name="T6" fmla="*/ 75 w 123"/>
                  <a:gd name="T7" fmla="*/ 115 h 115"/>
                  <a:gd name="T8" fmla="*/ 45 w 123"/>
                  <a:gd name="T9" fmla="*/ 115 h 115"/>
                  <a:gd name="T10" fmla="*/ 45 w 123"/>
                  <a:gd name="T11" fmla="*/ 19 h 115"/>
                  <a:gd name="T12" fmla="*/ 0 w 123"/>
                  <a:gd name="T13" fmla="*/ 19 h 115"/>
                  <a:gd name="T14" fmla="*/ 0 w 123"/>
                  <a:gd name="T15" fmla="*/ 0 h 115"/>
                  <a:gd name="T16" fmla="*/ 123 w 12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15">
                    <a:moveTo>
                      <a:pt x="123" y="0"/>
                    </a:moveTo>
                    <a:lnTo>
                      <a:pt x="123" y="19"/>
                    </a:lnTo>
                    <a:lnTo>
                      <a:pt x="75" y="19"/>
                    </a:lnTo>
                    <a:lnTo>
                      <a:pt x="75" y="115"/>
                    </a:lnTo>
                    <a:lnTo>
                      <a:pt x="45" y="115"/>
                    </a:lnTo>
                    <a:lnTo>
                      <a:pt x="45" y="19"/>
                    </a:lnTo>
                    <a:lnTo>
                      <a:pt x="0" y="19"/>
                    </a:lnTo>
                    <a:lnTo>
                      <a:pt x="0" y="0"/>
                    </a:lnTo>
                    <a:lnTo>
                      <a:pt x="123"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1" name="Freeform 20"/>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close/>
                    <a:moveTo>
                      <a:pt x="73" y="19"/>
                    </a:moveTo>
                    <a:lnTo>
                      <a:pt x="52" y="73"/>
                    </a:lnTo>
                    <a:lnTo>
                      <a:pt x="94" y="73"/>
                    </a:lnTo>
                    <a:lnTo>
                      <a:pt x="73" y="19"/>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2" name="Freeform 21"/>
              <p:cNvSpPr>
                <a:spLocks noEditPoints="1"/>
              </p:cNvSpPr>
              <p:nvPr/>
            </p:nvSpPr>
            <p:spPr bwMode="auto">
              <a:xfrm>
                <a:off x="3525" y="1397"/>
                <a:ext cx="144" cy="115"/>
              </a:xfrm>
              <a:custGeom>
                <a:avLst/>
                <a:gdLst>
                  <a:gd name="T0" fmla="*/ 144 w 144"/>
                  <a:gd name="T1" fmla="*/ 115 h 115"/>
                  <a:gd name="T2" fmla="*/ 111 w 144"/>
                  <a:gd name="T3" fmla="*/ 115 h 115"/>
                  <a:gd name="T4" fmla="*/ 101 w 144"/>
                  <a:gd name="T5" fmla="*/ 90 h 115"/>
                  <a:gd name="T6" fmla="*/ 42 w 144"/>
                  <a:gd name="T7" fmla="*/ 90 h 115"/>
                  <a:gd name="T8" fmla="*/ 33 w 144"/>
                  <a:gd name="T9" fmla="*/ 115 h 115"/>
                  <a:gd name="T10" fmla="*/ 0 w 144"/>
                  <a:gd name="T11" fmla="*/ 115 h 115"/>
                  <a:gd name="T12" fmla="*/ 54 w 144"/>
                  <a:gd name="T13" fmla="*/ 0 h 115"/>
                  <a:gd name="T14" fmla="*/ 92 w 144"/>
                  <a:gd name="T15" fmla="*/ 0 h 115"/>
                  <a:gd name="T16" fmla="*/ 144 w 144"/>
                  <a:gd name="T17" fmla="*/ 115 h 115"/>
                  <a:gd name="T18" fmla="*/ 73 w 144"/>
                  <a:gd name="T19" fmla="*/ 19 h 115"/>
                  <a:gd name="T20" fmla="*/ 52 w 144"/>
                  <a:gd name="T21" fmla="*/ 73 h 115"/>
                  <a:gd name="T22" fmla="*/ 94 w 144"/>
                  <a:gd name="T23" fmla="*/ 73 h 115"/>
                  <a:gd name="T24" fmla="*/ 73 w 144"/>
                  <a:gd name="T25"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15">
                    <a:moveTo>
                      <a:pt x="144" y="115"/>
                    </a:moveTo>
                    <a:lnTo>
                      <a:pt x="111" y="115"/>
                    </a:lnTo>
                    <a:lnTo>
                      <a:pt x="101" y="90"/>
                    </a:lnTo>
                    <a:lnTo>
                      <a:pt x="42" y="90"/>
                    </a:lnTo>
                    <a:lnTo>
                      <a:pt x="33" y="115"/>
                    </a:lnTo>
                    <a:lnTo>
                      <a:pt x="0" y="115"/>
                    </a:lnTo>
                    <a:lnTo>
                      <a:pt x="54" y="0"/>
                    </a:lnTo>
                    <a:lnTo>
                      <a:pt x="92" y="0"/>
                    </a:lnTo>
                    <a:lnTo>
                      <a:pt x="144" y="115"/>
                    </a:lnTo>
                    <a:moveTo>
                      <a:pt x="73" y="19"/>
                    </a:moveTo>
                    <a:lnTo>
                      <a:pt x="52" y="73"/>
                    </a:lnTo>
                    <a:lnTo>
                      <a:pt x="94" y="73"/>
                    </a:lnTo>
                    <a:lnTo>
                      <a:pt x="73" y="19"/>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3" name="Rectangle 22"/>
              <p:cNvSpPr>
                <a:spLocks noChangeArrowheads="1"/>
              </p:cNvSpPr>
              <p:nvPr/>
            </p:nvSpPr>
            <p:spPr bwMode="auto">
              <a:xfrm>
                <a:off x="3957" y="1397"/>
                <a:ext cx="30" cy="115"/>
              </a:xfrm>
              <a:prstGeom prst="rect">
                <a:avLst/>
              </a:prstGeom>
              <a:solidFill>
                <a:srgbClr val="1A1A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4" name="Freeform 23"/>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5" name="Freeform 24"/>
              <p:cNvSpPr>
                <a:spLocks/>
              </p:cNvSpPr>
              <p:nvPr/>
            </p:nvSpPr>
            <p:spPr bwMode="auto">
              <a:xfrm>
                <a:off x="3239" y="1397"/>
                <a:ext cx="123" cy="115"/>
              </a:xfrm>
              <a:custGeom>
                <a:avLst/>
                <a:gdLst>
                  <a:gd name="T0" fmla="*/ 31 w 123"/>
                  <a:gd name="T1" fmla="*/ 0 h 115"/>
                  <a:gd name="T2" fmla="*/ 31 w 123"/>
                  <a:gd name="T3" fmla="*/ 47 h 115"/>
                  <a:gd name="T4" fmla="*/ 92 w 123"/>
                  <a:gd name="T5" fmla="*/ 47 h 115"/>
                  <a:gd name="T6" fmla="*/ 92 w 123"/>
                  <a:gd name="T7" fmla="*/ 0 h 115"/>
                  <a:gd name="T8" fmla="*/ 123 w 123"/>
                  <a:gd name="T9" fmla="*/ 0 h 115"/>
                  <a:gd name="T10" fmla="*/ 123 w 123"/>
                  <a:gd name="T11" fmla="*/ 115 h 115"/>
                  <a:gd name="T12" fmla="*/ 92 w 123"/>
                  <a:gd name="T13" fmla="*/ 115 h 115"/>
                  <a:gd name="T14" fmla="*/ 92 w 123"/>
                  <a:gd name="T15" fmla="*/ 64 h 115"/>
                  <a:gd name="T16" fmla="*/ 31 w 123"/>
                  <a:gd name="T17" fmla="*/ 64 h 115"/>
                  <a:gd name="T18" fmla="*/ 31 w 123"/>
                  <a:gd name="T19" fmla="*/ 115 h 115"/>
                  <a:gd name="T20" fmla="*/ 0 w 123"/>
                  <a:gd name="T21" fmla="*/ 115 h 115"/>
                  <a:gd name="T22" fmla="*/ 0 w 123"/>
                  <a:gd name="T23" fmla="*/ 0 h 115"/>
                  <a:gd name="T24" fmla="*/ 31 w 123"/>
                  <a:gd name="T2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15">
                    <a:moveTo>
                      <a:pt x="31" y="0"/>
                    </a:moveTo>
                    <a:lnTo>
                      <a:pt x="31" y="47"/>
                    </a:lnTo>
                    <a:lnTo>
                      <a:pt x="92" y="47"/>
                    </a:lnTo>
                    <a:lnTo>
                      <a:pt x="92" y="0"/>
                    </a:lnTo>
                    <a:lnTo>
                      <a:pt x="123" y="0"/>
                    </a:lnTo>
                    <a:lnTo>
                      <a:pt x="123" y="115"/>
                    </a:lnTo>
                    <a:lnTo>
                      <a:pt x="92" y="115"/>
                    </a:lnTo>
                    <a:lnTo>
                      <a:pt x="92" y="64"/>
                    </a:lnTo>
                    <a:lnTo>
                      <a:pt x="31" y="64"/>
                    </a:lnTo>
                    <a:lnTo>
                      <a:pt x="31" y="115"/>
                    </a:lnTo>
                    <a:lnTo>
                      <a:pt x="0" y="115"/>
                    </a:lnTo>
                    <a:lnTo>
                      <a:pt x="0" y="0"/>
                    </a:lnTo>
                    <a:lnTo>
                      <a:pt x="31" y="0"/>
                    </a:ln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6" name="Rectangle 25"/>
              <p:cNvSpPr>
                <a:spLocks noChangeArrowheads="1"/>
              </p:cNvSpPr>
              <p:nvPr/>
            </p:nvSpPr>
            <p:spPr bwMode="auto">
              <a:xfrm>
                <a:off x="3385" y="1397"/>
                <a:ext cx="31" cy="115"/>
              </a:xfrm>
              <a:prstGeom prst="rect">
                <a:avLst/>
              </a:prstGeom>
              <a:solidFill>
                <a:srgbClr val="1A1A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7" name="Freeform 26"/>
              <p:cNvSpPr>
                <a:spLocks/>
              </p:cNvSpPr>
              <p:nvPr/>
            </p:nvSpPr>
            <p:spPr bwMode="auto">
              <a:xfrm>
                <a:off x="3664" y="1394"/>
                <a:ext cx="130" cy="121"/>
              </a:xfrm>
              <a:custGeom>
                <a:avLst/>
                <a:gdLst>
                  <a:gd name="T0" fmla="*/ 2 w 55"/>
                  <a:gd name="T1" fmla="*/ 36 h 51"/>
                  <a:gd name="T2" fmla="*/ 0 w 55"/>
                  <a:gd name="T3" fmla="*/ 26 h 51"/>
                  <a:gd name="T4" fmla="*/ 4 w 55"/>
                  <a:gd name="T5" fmla="*/ 12 h 51"/>
                  <a:gd name="T6" fmla="*/ 15 w 55"/>
                  <a:gd name="T7" fmla="*/ 2 h 51"/>
                  <a:gd name="T8" fmla="*/ 29 w 55"/>
                  <a:gd name="T9" fmla="*/ 0 h 51"/>
                  <a:gd name="T10" fmla="*/ 45 w 55"/>
                  <a:gd name="T11" fmla="*/ 3 h 51"/>
                  <a:gd name="T12" fmla="*/ 55 w 55"/>
                  <a:gd name="T13" fmla="*/ 15 h 51"/>
                  <a:gd name="T14" fmla="*/ 55 w 55"/>
                  <a:gd name="T15" fmla="*/ 18 h 51"/>
                  <a:gd name="T16" fmla="*/ 41 w 55"/>
                  <a:gd name="T17" fmla="*/ 18 h 51"/>
                  <a:gd name="T18" fmla="*/ 41 w 55"/>
                  <a:gd name="T19" fmla="*/ 14 h 51"/>
                  <a:gd name="T20" fmla="*/ 35 w 55"/>
                  <a:gd name="T21" fmla="*/ 8 h 51"/>
                  <a:gd name="T22" fmla="*/ 29 w 55"/>
                  <a:gd name="T23" fmla="*/ 7 h 51"/>
                  <a:gd name="T24" fmla="*/ 23 w 55"/>
                  <a:gd name="T25" fmla="*/ 9 h 51"/>
                  <a:gd name="T26" fmla="*/ 16 w 55"/>
                  <a:gd name="T27" fmla="*/ 16 h 51"/>
                  <a:gd name="T28" fmla="*/ 14 w 55"/>
                  <a:gd name="T29" fmla="*/ 26 h 51"/>
                  <a:gd name="T30" fmla="*/ 15 w 55"/>
                  <a:gd name="T31" fmla="*/ 35 h 51"/>
                  <a:gd name="T32" fmla="*/ 22 w 55"/>
                  <a:gd name="T33" fmla="*/ 42 h 51"/>
                  <a:gd name="T34" fmla="*/ 29 w 55"/>
                  <a:gd name="T35" fmla="*/ 44 h 51"/>
                  <a:gd name="T36" fmla="*/ 35 w 55"/>
                  <a:gd name="T37" fmla="*/ 43 h 51"/>
                  <a:gd name="T38" fmla="*/ 41 w 55"/>
                  <a:gd name="T39" fmla="*/ 38 h 51"/>
                  <a:gd name="T40" fmla="*/ 42 w 55"/>
                  <a:gd name="T41" fmla="*/ 32 h 51"/>
                  <a:gd name="T42" fmla="*/ 55 w 55"/>
                  <a:gd name="T43" fmla="*/ 32 h 51"/>
                  <a:gd name="T44" fmla="*/ 55 w 55"/>
                  <a:gd name="T45" fmla="*/ 37 h 51"/>
                  <a:gd name="T46" fmla="*/ 46 w 55"/>
                  <a:gd name="T47" fmla="*/ 48 h 51"/>
                  <a:gd name="T48" fmla="*/ 29 w 55"/>
                  <a:gd name="T49" fmla="*/ 51 h 51"/>
                  <a:gd name="T50" fmla="*/ 16 w 55"/>
                  <a:gd name="T51" fmla="*/ 49 h 51"/>
                  <a:gd name="T52" fmla="*/ 2 w 55"/>
                  <a:gd name="T53"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1">
                    <a:moveTo>
                      <a:pt x="2" y="36"/>
                    </a:moveTo>
                    <a:cubicBezTo>
                      <a:pt x="1" y="33"/>
                      <a:pt x="0" y="30"/>
                      <a:pt x="0" y="26"/>
                    </a:cubicBezTo>
                    <a:cubicBezTo>
                      <a:pt x="0" y="21"/>
                      <a:pt x="1" y="16"/>
                      <a:pt x="4" y="12"/>
                    </a:cubicBezTo>
                    <a:cubicBezTo>
                      <a:pt x="6" y="8"/>
                      <a:pt x="10" y="4"/>
                      <a:pt x="15" y="2"/>
                    </a:cubicBezTo>
                    <a:cubicBezTo>
                      <a:pt x="19" y="1"/>
                      <a:pt x="24" y="0"/>
                      <a:pt x="29" y="0"/>
                    </a:cubicBezTo>
                    <a:cubicBezTo>
                      <a:pt x="35" y="0"/>
                      <a:pt x="40" y="1"/>
                      <a:pt x="45" y="3"/>
                    </a:cubicBezTo>
                    <a:cubicBezTo>
                      <a:pt x="50" y="5"/>
                      <a:pt x="54" y="10"/>
                      <a:pt x="55" y="15"/>
                    </a:cubicBezTo>
                    <a:cubicBezTo>
                      <a:pt x="55" y="16"/>
                      <a:pt x="55" y="17"/>
                      <a:pt x="55" y="18"/>
                    </a:cubicBezTo>
                    <a:cubicBezTo>
                      <a:pt x="41" y="18"/>
                      <a:pt x="41" y="18"/>
                      <a:pt x="41" y="18"/>
                    </a:cubicBezTo>
                    <a:cubicBezTo>
                      <a:pt x="41" y="16"/>
                      <a:pt x="41" y="15"/>
                      <a:pt x="41" y="14"/>
                    </a:cubicBezTo>
                    <a:cubicBezTo>
                      <a:pt x="40" y="11"/>
                      <a:pt x="38" y="9"/>
                      <a:pt x="35" y="8"/>
                    </a:cubicBezTo>
                    <a:cubicBezTo>
                      <a:pt x="33" y="8"/>
                      <a:pt x="31" y="7"/>
                      <a:pt x="29" y="7"/>
                    </a:cubicBezTo>
                    <a:cubicBezTo>
                      <a:pt x="27" y="7"/>
                      <a:pt x="25" y="8"/>
                      <a:pt x="23" y="9"/>
                    </a:cubicBezTo>
                    <a:cubicBezTo>
                      <a:pt x="19" y="10"/>
                      <a:pt x="17" y="12"/>
                      <a:pt x="16" y="16"/>
                    </a:cubicBezTo>
                    <a:cubicBezTo>
                      <a:pt x="14" y="19"/>
                      <a:pt x="14" y="22"/>
                      <a:pt x="14" y="26"/>
                    </a:cubicBezTo>
                    <a:cubicBezTo>
                      <a:pt x="14" y="29"/>
                      <a:pt x="14" y="32"/>
                      <a:pt x="15" y="35"/>
                    </a:cubicBezTo>
                    <a:cubicBezTo>
                      <a:pt x="16" y="38"/>
                      <a:pt x="19" y="41"/>
                      <a:pt x="22" y="42"/>
                    </a:cubicBezTo>
                    <a:cubicBezTo>
                      <a:pt x="24" y="43"/>
                      <a:pt x="27" y="44"/>
                      <a:pt x="29" y="44"/>
                    </a:cubicBezTo>
                    <a:cubicBezTo>
                      <a:pt x="31" y="44"/>
                      <a:pt x="33" y="43"/>
                      <a:pt x="35" y="43"/>
                    </a:cubicBezTo>
                    <a:cubicBezTo>
                      <a:pt x="38" y="42"/>
                      <a:pt x="40" y="40"/>
                      <a:pt x="41" y="38"/>
                    </a:cubicBezTo>
                    <a:cubicBezTo>
                      <a:pt x="41" y="36"/>
                      <a:pt x="42" y="34"/>
                      <a:pt x="42" y="32"/>
                    </a:cubicBezTo>
                    <a:cubicBezTo>
                      <a:pt x="55" y="32"/>
                      <a:pt x="55" y="32"/>
                      <a:pt x="55" y="32"/>
                    </a:cubicBezTo>
                    <a:cubicBezTo>
                      <a:pt x="55" y="34"/>
                      <a:pt x="55" y="36"/>
                      <a:pt x="55" y="37"/>
                    </a:cubicBezTo>
                    <a:cubicBezTo>
                      <a:pt x="54" y="42"/>
                      <a:pt x="50" y="46"/>
                      <a:pt x="46" y="48"/>
                    </a:cubicBezTo>
                    <a:cubicBezTo>
                      <a:pt x="41" y="50"/>
                      <a:pt x="35" y="51"/>
                      <a:pt x="29" y="51"/>
                    </a:cubicBezTo>
                    <a:cubicBezTo>
                      <a:pt x="24" y="51"/>
                      <a:pt x="20" y="50"/>
                      <a:pt x="16" y="49"/>
                    </a:cubicBezTo>
                    <a:cubicBezTo>
                      <a:pt x="10" y="47"/>
                      <a:pt x="4" y="43"/>
                      <a:pt x="2" y="36"/>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8" name="Freeform 27"/>
              <p:cNvSpPr>
                <a:spLocks/>
              </p:cNvSpPr>
              <p:nvPr/>
            </p:nvSpPr>
            <p:spPr bwMode="auto">
              <a:xfrm>
                <a:off x="3182" y="1546"/>
                <a:ext cx="29" cy="73"/>
              </a:xfrm>
              <a:custGeom>
                <a:avLst/>
                <a:gdLst>
                  <a:gd name="T0" fmla="*/ 12 w 12"/>
                  <a:gd name="T1" fmla="*/ 0 h 31"/>
                  <a:gd name="T2" fmla="*/ 0 w 12"/>
                  <a:gd name="T3" fmla="*/ 1 h 31"/>
                  <a:gd name="T4" fmla="*/ 0 w 12"/>
                  <a:gd name="T5" fmla="*/ 2 h 31"/>
                  <a:gd name="T6" fmla="*/ 1 w 12"/>
                  <a:gd name="T7" fmla="*/ 2 h 31"/>
                  <a:gd name="T8" fmla="*/ 5 w 12"/>
                  <a:gd name="T9" fmla="*/ 6 h 31"/>
                  <a:gd name="T10" fmla="*/ 5 w 12"/>
                  <a:gd name="T11" fmla="*/ 31 h 31"/>
                  <a:gd name="T12" fmla="*/ 12 w 12"/>
                  <a:gd name="T13" fmla="*/ 31 h 31"/>
                  <a:gd name="T14" fmla="*/ 12 w 12"/>
                  <a:gd name="T15" fmla="*/ 0 h 31"/>
                  <a:gd name="T16" fmla="*/ 12 w 1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1">
                    <a:moveTo>
                      <a:pt x="12" y="0"/>
                    </a:moveTo>
                    <a:cubicBezTo>
                      <a:pt x="0" y="1"/>
                      <a:pt x="0" y="1"/>
                      <a:pt x="0" y="1"/>
                    </a:cubicBezTo>
                    <a:cubicBezTo>
                      <a:pt x="0" y="2"/>
                      <a:pt x="0" y="2"/>
                      <a:pt x="0" y="2"/>
                    </a:cubicBezTo>
                    <a:cubicBezTo>
                      <a:pt x="1" y="2"/>
                      <a:pt x="1" y="2"/>
                      <a:pt x="1" y="2"/>
                    </a:cubicBezTo>
                    <a:cubicBezTo>
                      <a:pt x="5" y="3"/>
                      <a:pt x="5" y="3"/>
                      <a:pt x="5" y="6"/>
                    </a:cubicBezTo>
                    <a:cubicBezTo>
                      <a:pt x="5" y="31"/>
                      <a:pt x="5" y="31"/>
                      <a:pt x="5" y="31"/>
                    </a:cubicBezTo>
                    <a:cubicBezTo>
                      <a:pt x="12" y="31"/>
                      <a:pt x="12" y="31"/>
                      <a:pt x="12" y="31"/>
                    </a:cubicBezTo>
                    <a:cubicBezTo>
                      <a:pt x="12" y="0"/>
                      <a:pt x="12" y="0"/>
                      <a:pt x="12" y="0"/>
                    </a:cubicBezTo>
                    <a:cubicBezTo>
                      <a:pt x="12" y="0"/>
                      <a:pt x="12" y="0"/>
                      <a:pt x="12"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29" name="Freeform 28"/>
              <p:cNvSpPr>
                <a:spLocks/>
              </p:cNvSpPr>
              <p:nvPr/>
            </p:nvSpPr>
            <p:spPr bwMode="auto">
              <a:xfrm>
                <a:off x="3227" y="1567"/>
                <a:ext cx="57" cy="52"/>
              </a:xfrm>
              <a:custGeom>
                <a:avLst/>
                <a:gdLst>
                  <a:gd name="T0" fmla="*/ 17 w 24"/>
                  <a:gd name="T1" fmla="*/ 0 h 22"/>
                  <a:gd name="T2" fmla="*/ 9 w 24"/>
                  <a:gd name="T3" fmla="*/ 4 h 22"/>
                  <a:gd name="T4" fmla="*/ 9 w 24"/>
                  <a:gd name="T5" fmla="*/ 0 h 22"/>
                  <a:gd name="T6" fmla="*/ 9 w 24"/>
                  <a:gd name="T7" fmla="*/ 0 h 22"/>
                  <a:gd name="T8" fmla="*/ 0 w 24"/>
                  <a:gd name="T9" fmla="*/ 1 h 22"/>
                  <a:gd name="T10" fmla="*/ 0 w 24"/>
                  <a:gd name="T11" fmla="*/ 3 h 22"/>
                  <a:gd name="T12" fmla="*/ 0 w 24"/>
                  <a:gd name="T13" fmla="*/ 3 h 22"/>
                  <a:gd name="T14" fmla="*/ 4 w 24"/>
                  <a:gd name="T15" fmla="*/ 6 h 22"/>
                  <a:gd name="T16" fmla="*/ 4 w 24"/>
                  <a:gd name="T17" fmla="*/ 22 h 22"/>
                  <a:gd name="T18" fmla="*/ 9 w 24"/>
                  <a:gd name="T19" fmla="*/ 22 h 22"/>
                  <a:gd name="T20" fmla="*/ 9 w 24"/>
                  <a:gd name="T21" fmla="*/ 10 h 22"/>
                  <a:gd name="T22" fmla="*/ 15 w 24"/>
                  <a:gd name="T23" fmla="*/ 4 h 22"/>
                  <a:gd name="T24" fmla="*/ 18 w 24"/>
                  <a:gd name="T25" fmla="*/ 10 h 22"/>
                  <a:gd name="T26" fmla="*/ 18 w 24"/>
                  <a:gd name="T27" fmla="*/ 22 h 22"/>
                  <a:gd name="T28" fmla="*/ 24 w 24"/>
                  <a:gd name="T29" fmla="*/ 22 h 22"/>
                  <a:gd name="T30" fmla="*/ 24 w 24"/>
                  <a:gd name="T31" fmla="*/ 6 h 22"/>
                  <a:gd name="T32" fmla="*/ 17 w 24"/>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2">
                    <a:moveTo>
                      <a:pt x="17" y="0"/>
                    </a:moveTo>
                    <a:cubicBezTo>
                      <a:pt x="13" y="0"/>
                      <a:pt x="11" y="3"/>
                      <a:pt x="9" y="4"/>
                    </a:cubicBezTo>
                    <a:cubicBezTo>
                      <a:pt x="9" y="3"/>
                      <a:pt x="9" y="0"/>
                      <a:pt x="9"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22"/>
                      <a:pt x="4" y="22"/>
                      <a:pt x="4" y="22"/>
                    </a:cubicBezTo>
                    <a:cubicBezTo>
                      <a:pt x="9" y="22"/>
                      <a:pt x="9" y="22"/>
                      <a:pt x="9" y="22"/>
                    </a:cubicBezTo>
                    <a:cubicBezTo>
                      <a:pt x="9" y="10"/>
                      <a:pt x="9" y="10"/>
                      <a:pt x="9" y="10"/>
                    </a:cubicBezTo>
                    <a:cubicBezTo>
                      <a:pt x="9" y="7"/>
                      <a:pt x="12" y="4"/>
                      <a:pt x="15" y="4"/>
                    </a:cubicBezTo>
                    <a:cubicBezTo>
                      <a:pt x="18" y="4"/>
                      <a:pt x="18" y="6"/>
                      <a:pt x="18" y="10"/>
                    </a:cubicBezTo>
                    <a:cubicBezTo>
                      <a:pt x="18" y="22"/>
                      <a:pt x="18" y="22"/>
                      <a:pt x="18" y="22"/>
                    </a:cubicBezTo>
                    <a:cubicBezTo>
                      <a:pt x="24" y="22"/>
                      <a:pt x="24" y="22"/>
                      <a:pt x="24" y="22"/>
                    </a:cubicBezTo>
                    <a:cubicBezTo>
                      <a:pt x="24" y="6"/>
                      <a:pt x="24" y="6"/>
                      <a:pt x="24" y="6"/>
                    </a:cubicBezTo>
                    <a:cubicBezTo>
                      <a:pt x="24" y="2"/>
                      <a:pt x="22" y="0"/>
                      <a:pt x="17"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0" name="Freeform 29"/>
              <p:cNvSpPr>
                <a:spLocks/>
              </p:cNvSpPr>
              <p:nvPr/>
            </p:nvSpPr>
            <p:spPr bwMode="auto">
              <a:xfrm>
                <a:off x="3300" y="1567"/>
                <a:ext cx="38" cy="52"/>
              </a:xfrm>
              <a:custGeom>
                <a:avLst/>
                <a:gdLst>
                  <a:gd name="T0" fmla="*/ 9 w 16"/>
                  <a:gd name="T1" fmla="*/ 8 h 22"/>
                  <a:gd name="T2" fmla="*/ 5 w 16"/>
                  <a:gd name="T3" fmla="*/ 5 h 22"/>
                  <a:gd name="T4" fmla="*/ 8 w 16"/>
                  <a:gd name="T5" fmla="*/ 3 h 22"/>
                  <a:gd name="T6" fmla="*/ 14 w 16"/>
                  <a:gd name="T7" fmla="*/ 4 h 22"/>
                  <a:gd name="T8" fmla="*/ 14 w 16"/>
                  <a:gd name="T9" fmla="*/ 5 h 22"/>
                  <a:gd name="T10" fmla="*/ 14 w 16"/>
                  <a:gd name="T11" fmla="*/ 1 h 22"/>
                  <a:gd name="T12" fmla="*/ 14 w 16"/>
                  <a:gd name="T13" fmla="*/ 0 h 22"/>
                  <a:gd name="T14" fmla="*/ 8 w 16"/>
                  <a:gd name="T15" fmla="*/ 0 h 22"/>
                  <a:gd name="T16" fmla="*/ 0 w 16"/>
                  <a:gd name="T17" fmla="*/ 6 h 22"/>
                  <a:gd name="T18" fmla="*/ 6 w 16"/>
                  <a:gd name="T19" fmla="*/ 13 h 22"/>
                  <a:gd name="T20" fmla="*/ 11 w 16"/>
                  <a:gd name="T21" fmla="*/ 17 h 22"/>
                  <a:gd name="T22" fmla="*/ 7 w 16"/>
                  <a:gd name="T23" fmla="*/ 19 h 22"/>
                  <a:gd name="T24" fmla="*/ 0 w 16"/>
                  <a:gd name="T25" fmla="*/ 17 h 22"/>
                  <a:gd name="T26" fmla="*/ 0 w 16"/>
                  <a:gd name="T27" fmla="*/ 17 h 22"/>
                  <a:gd name="T28" fmla="*/ 0 w 16"/>
                  <a:gd name="T29" fmla="*/ 21 h 22"/>
                  <a:gd name="T30" fmla="*/ 0 w 16"/>
                  <a:gd name="T31" fmla="*/ 21 h 22"/>
                  <a:gd name="T32" fmla="*/ 7 w 16"/>
                  <a:gd name="T33" fmla="*/ 22 h 22"/>
                  <a:gd name="T34" fmla="*/ 16 w 16"/>
                  <a:gd name="T35" fmla="*/ 16 h 22"/>
                  <a:gd name="T36" fmla="*/ 9 w 16"/>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9" y="8"/>
                    </a:moveTo>
                    <a:cubicBezTo>
                      <a:pt x="7" y="7"/>
                      <a:pt x="5" y="6"/>
                      <a:pt x="5" y="5"/>
                    </a:cubicBezTo>
                    <a:cubicBezTo>
                      <a:pt x="5" y="3"/>
                      <a:pt x="7" y="3"/>
                      <a:pt x="8" y="3"/>
                    </a:cubicBezTo>
                    <a:cubicBezTo>
                      <a:pt x="11" y="3"/>
                      <a:pt x="13" y="4"/>
                      <a:pt x="14" y="4"/>
                    </a:cubicBezTo>
                    <a:cubicBezTo>
                      <a:pt x="14" y="5"/>
                      <a:pt x="14" y="5"/>
                      <a:pt x="14" y="5"/>
                    </a:cubicBezTo>
                    <a:cubicBezTo>
                      <a:pt x="14" y="1"/>
                      <a:pt x="14" y="1"/>
                      <a:pt x="14" y="1"/>
                    </a:cubicBezTo>
                    <a:cubicBezTo>
                      <a:pt x="14" y="0"/>
                      <a:pt x="14" y="0"/>
                      <a:pt x="14" y="0"/>
                    </a:cubicBezTo>
                    <a:cubicBezTo>
                      <a:pt x="13" y="0"/>
                      <a:pt x="11" y="0"/>
                      <a:pt x="8" y="0"/>
                    </a:cubicBezTo>
                    <a:cubicBezTo>
                      <a:pt x="3" y="0"/>
                      <a:pt x="0" y="2"/>
                      <a:pt x="0" y="6"/>
                    </a:cubicBezTo>
                    <a:cubicBezTo>
                      <a:pt x="0" y="10"/>
                      <a:pt x="3" y="11"/>
                      <a:pt x="6" y="13"/>
                    </a:cubicBezTo>
                    <a:cubicBezTo>
                      <a:pt x="8" y="14"/>
                      <a:pt x="11" y="15"/>
                      <a:pt x="11" y="17"/>
                    </a:cubicBezTo>
                    <a:cubicBezTo>
                      <a:pt x="11" y="18"/>
                      <a:pt x="9" y="19"/>
                      <a:pt x="7" y="19"/>
                    </a:cubicBezTo>
                    <a:cubicBezTo>
                      <a:pt x="4" y="19"/>
                      <a:pt x="2" y="18"/>
                      <a:pt x="0" y="17"/>
                    </a:cubicBezTo>
                    <a:cubicBezTo>
                      <a:pt x="0" y="17"/>
                      <a:pt x="0" y="17"/>
                      <a:pt x="0" y="17"/>
                    </a:cubicBezTo>
                    <a:cubicBezTo>
                      <a:pt x="0" y="21"/>
                      <a:pt x="0" y="21"/>
                      <a:pt x="0" y="21"/>
                    </a:cubicBezTo>
                    <a:cubicBezTo>
                      <a:pt x="0" y="21"/>
                      <a:pt x="0" y="21"/>
                      <a:pt x="0" y="21"/>
                    </a:cubicBezTo>
                    <a:cubicBezTo>
                      <a:pt x="1" y="22"/>
                      <a:pt x="4" y="22"/>
                      <a:pt x="7" y="22"/>
                    </a:cubicBezTo>
                    <a:cubicBezTo>
                      <a:pt x="12" y="22"/>
                      <a:pt x="16" y="20"/>
                      <a:pt x="16" y="16"/>
                    </a:cubicBezTo>
                    <a:cubicBezTo>
                      <a:pt x="16" y="12"/>
                      <a:pt x="12" y="10"/>
                      <a:pt x="9" y="8"/>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1" name="Freeform 30"/>
              <p:cNvSpPr>
                <a:spLocks noEditPoints="1"/>
              </p:cNvSpPr>
              <p:nvPr/>
            </p:nvSpPr>
            <p:spPr bwMode="auto">
              <a:xfrm>
                <a:off x="3345" y="1567"/>
                <a:ext cx="59" cy="73"/>
              </a:xfrm>
              <a:custGeom>
                <a:avLst/>
                <a:gdLst>
                  <a:gd name="T0" fmla="*/ 16 w 25"/>
                  <a:gd name="T1" fmla="*/ 0 h 31"/>
                  <a:gd name="T2" fmla="*/ 10 w 25"/>
                  <a:gd name="T3" fmla="*/ 3 h 31"/>
                  <a:gd name="T4" fmla="*/ 10 w 25"/>
                  <a:gd name="T5" fmla="*/ 0 h 31"/>
                  <a:gd name="T6" fmla="*/ 9 w 25"/>
                  <a:gd name="T7" fmla="*/ 0 h 31"/>
                  <a:gd name="T8" fmla="*/ 0 w 25"/>
                  <a:gd name="T9" fmla="*/ 1 h 31"/>
                  <a:gd name="T10" fmla="*/ 0 w 25"/>
                  <a:gd name="T11" fmla="*/ 3 h 31"/>
                  <a:gd name="T12" fmla="*/ 0 w 25"/>
                  <a:gd name="T13" fmla="*/ 3 h 31"/>
                  <a:gd name="T14" fmla="*/ 4 w 25"/>
                  <a:gd name="T15" fmla="*/ 6 h 31"/>
                  <a:gd name="T16" fmla="*/ 4 w 25"/>
                  <a:gd name="T17" fmla="*/ 31 h 31"/>
                  <a:gd name="T18" fmla="*/ 10 w 25"/>
                  <a:gd name="T19" fmla="*/ 31 h 31"/>
                  <a:gd name="T20" fmla="*/ 10 w 25"/>
                  <a:gd name="T21" fmla="*/ 20 h 31"/>
                  <a:gd name="T22" fmla="*/ 16 w 25"/>
                  <a:gd name="T23" fmla="*/ 22 h 31"/>
                  <a:gd name="T24" fmla="*/ 25 w 25"/>
                  <a:gd name="T25" fmla="*/ 11 h 31"/>
                  <a:gd name="T26" fmla="*/ 16 w 25"/>
                  <a:gd name="T27" fmla="*/ 0 h 31"/>
                  <a:gd name="T28" fmla="*/ 14 w 25"/>
                  <a:gd name="T29" fmla="*/ 3 h 31"/>
                  <a:gd name="T30" fmla="*/ 19 w 25"/>
                  <a:gd name="T31" fmla="*/ 11 h 31"/>
                  <a:gd name="T32" fmla="*/ 14 w 25"/>
                  <a:gd name="T33" fmla="*/ 19 h 31"/>
                  <a:gd name="T34" fmla="*/ 10 w 25"/>
                  <a:gd name="T35" fmla="*/ 12 h 31"/>
                  <a:gd name="T36" fmla="*/ 10 w 25"/>
                  <a:gd name="T37" fmla="*/ 10 h 31"/>
                  <a:gd name="T38" fmla="*/ 14 w 25"/>
                  <a:gd name="T39"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16" y="0"/>
                    </a:moveTo>
                    <a:cubicBezTo>
                      <a:pt x="14" y="0"/>
                      <a:pt x="12" y="1"/>
                      <a:pt x="10" y="3"/>
                    </a:cubicBezTo>
                    <a:cubicBezTo>
                      <a:pt x="10" y="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1"/>
                      <a:pt x="4" y="31"/>
                      <a:pt x="4" y="31"/>
                    </a:cubicBezTo>
                    <a:cubicBezTo>
                      <a:pt x="10" y="31"/>
                      <a:pt x="10" y="31"/>
                      <a:pt x="10" y="31"/>
                    </a:cubicBezTo>
                    <a:cubicBezTo>
                      <a:pt x="10" y="31"/>
                      <a:pt x="10" y="21"/>
                      <a:pt x="10" y="20"/>
                    </a:cubicBezTo>
                    <a:cubicBezTo>
                      <a:pt x="11" y="21"/>
                      <a:pt x="13" y="22"/>
                      <a:pt x="16" y="22"/>
                    </a:cubicBezTo>
                    <a:cubicBezTo>
                      <a:pt x="22" y="22"/>
                      <a:pt x="25" y="18"/>
                      <a:pt x="25" y="11"/>
                    </a:cubicBezTo>
                    <a:cubicBezTo>
                      <a:pt x="25" y="4"/>
                      <a:pt x="22" y="0"/>
                      <a:pt x="16" y="0"/>
                    </a:cubicBezTo>
                    <a:moveTo>
                      <a:pt x="14" y="3"/>
                    </a:moveTo>
                    <a:cubicBezTo>
                      <a:pt x="18" y="3"/>
                      <a:pt x="19" y="7"/>
                      <a:pt x="19" y="11"/>
                    </a:cubicBezTo>
                    <a:cubicBezTo>
                      <a:pt x="19" y="16"/>
                      <a:pt x="17" y="19"/>
                      <a:pt x="14" y="19"/>
                    </a:cubicBezTo>
                    <a:cubicBezTo>
                      <a:pt x="11" y="19"/>
                      <a:pt x="10" y="15"/>
                      <a:pt x="10" y="12"/>
                    </a:cubicBezTo>
                    <a:cubicBezTo>
                      <a:pt x="10" y="10"/>
                      <a:pt x="10" y="10"/>
                      <a:pt x="10" y="10"/>
                    </a:cubicBezTo>
                    <a:cubicBezTo>
                      <a:pt x="10" y="8"/>
                      <a:pt x="10" y="3"/>
                      <a:pt x="14" y="3"/>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2" name="Freeform 31"/>
              <p:cNvSpPr>
                <a:spLocks/>
              </p:cNvSpPr>
              <p:nvPr/>
            </p:nvSpPr>
            <p:spPr bwMode="auto">
              <a:xfrm>
                <a:off x="3414" y="1567"/>
                <a:ext cx="23" cy="52"/>
              </a:xfrm>
              <a:custGeom>
                <a:avLst/>
                <a:gdLst>
                  <a:gd name="T0" fmla="*/ 0 w 10"/>
                  <a:gd name="T1" fmla="*/ 1 h 22"/>
                  <a:gd name="T2" fmla="*/ 0 w 10"/>
                  <a:gd name="T3" fmla="*/ 3 h 22"/>
                  <a:gd name="T4" fmla="*/ 1 w 10"/>
                  <a:gd name="T5" fmla="*/ 3 h 22"/>
                  <a:gd name="T6" fmla="*/ 4 w 10"/>
                  <a:gd name="T7" fmla="*/ 6 h 22"/>
                  <a:gd name="T8" fmla="*/ 4 w 10"/>
                  <a:gd name="T9" fmla="*/ 22 h 22"/>
                  <a:gd name="T10" fmla="*/ 10 w 10"/>
                  <a:gd name="T11" fmla="*/ 22 h 22"/>
                  <a:gd name="T12" fmla="*/ 10 w 10"/>
                  <a:gd name="T13" fmla="*/ 0 h 22"/>
                  <a:gd name="T14" fmla="*/ 9 w 10"/>
                  <a:gd name="T15" fmla="*/ 0 h 22"/>
                  <a:gd name="T16" fmla="*/ 0 w 10"/>
                  <a:gd name="T1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0" y="1"/>
                    </a:moveTo>
                    <a:cubicBezTo>
                      <a:pt x="0" y="3"/>
                      <a:pt x="0" y="3"/>
                      <a:pt x="0" y="3"/>
                    </a:cubicBezTo>
                    <a:cubicBezTo>
                      <a:pt x="1" y="3"/>
                      <a:pt x="1" y="3"/>
                      <a:pt x="1" y="3"/>
                    </a:cubicBezTo>
                    <a:cubicBezTo>
                      <a:pt x="3" y="3"/>
                      <a:pt x="4" y="4"/>
                      <a:pt x="4" y="6"/>
                    </a:cubicBezTo>
                    <a:cubicBezTo>
                      <a:pt x="4" y="22"/>
                      <a:pt x="4" y="22"/>
                      <a:pt x="4" y="22"/>
                    </a:cubicBezTo>
                    <a:cubicBezTo>
                      <a:pt x="10" y="22"/>
                      <a:pt x="10" y="22"/>
                      <a:pt x="10" y="22"/>
                    </a:cubicBezTo>
                    <a:cubicBezTo>
                      <a:pt x="10" y="0"/>
                      <a:pt x="10" y="0"/>
                      <a:pt x="10" y="0"/>
                    </a:cubicBezTo>
                    <a:cubicBezTo>
                      <a:pt x="9" y="0"/>
                      <a:pt x="9" y="0"/>
                      <a:pt x="9" y="0"/>
                    </a:cubicBezTo>
                    <a:cubicBezTo>
                      <a:pt x="0" y="1"/>
                      <a:pt x="0" y="1"/>
                      <a:pt x="0" y="1"/>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3" name="Oval 32"/>
              <p:cNvSpPr>
                <a:spLocks noChangeArrowheads="1"/>
              </p:cNvSpPr>
              <p:nvPr/>
            </p:nvSpPr>
            <p:spPr bwMode="auto">
              <a:xfrm>
                <a:off x="3421" y="1546"/>
                <a:ext cx="19" cy="14"/>
              </a:xfrm>
              <a:prstGeom prst="ellipse">
                <a:avLst/>
              </a:pr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4" name="Freeform 33"/>
              <p:cNvSpPr>
                <a:spLocks/>
              </p:cNvSpPr>
              <p:nvPr/>
            </p:nvSpPr>
            <p:spPr bwMode="auto">
              <a:xfrm>
                <a:off x="3449" y="1567"/>
                <a:ext cx="45" cy="52"/>
              </a:xfrm>
              <a:custGeom>
                <a:avLst/>
                <a:gdLst>
                  <a:gd name="T0" fmla="*/ 19 w 19"/>
                  <a:gd name="T1" fmla="*/ 5 h 22"/>
                  <a:gd name="T2" fmla="*/ 19 w 19"/>
                  <a:gd name="T3" fmla="*/ 0 h 22"/>
                  <a:gd name="T4" fmla="*/ 19 w 19"/>
                  <a:gd name="T5" fmla="*/ 0 h 22"/>
                  <a:gd name="T6" fmla="*/ 16 w 19"/>
                  <a:gd name="T7" fmla="*/ 0 h 22"/>
                  <a:gd name="T8" fmla="*/ 10 w 19"/>
                  <a:gd name="T9" fmla="*/ 4 h 22"/>
                  <a:gd name="T10" fmla="*/ 10 w 19"/>
                  <a:gd name="T11" fmla="*/ 0 h 22"/>
                  <a:gd name="T12" fmla="*/ 10 w 19"/>
                  <a:gd name="T13" fmla="*/ 0 h 22"/>
                  <a:gd name="T14" fmla="*/ 0 w 19"/>
                  <a:gd name="T15" fmla="*/ 1 h 22"/>
                  <a:gd name="T16" fmla="*/ 0 w 19"/>
                  <a:gd name="T17" fmla="*/ 3 h 22"/>
                  <a:gd name="T18" fmla="*/ 1 w 19"/>
                  <a:gd name="T19" fmla="*/ 3 h 22"/>
                  <a:gd name="T20" fmla="*/ 4 w 19"/>
                  <a:gd name="T21" fmla="*/ 6 h 22"/>
                  <a:gd name="T22" fmla="*/ 4 w 19"/>
                  <a:gd name="T23" fmla="*/ 22 h 22"/>
                  <a:gd name="T24" fmla="*/ 10 w 19"/>
                  <a:gd name="T25" fmla="*/ 22 h 22"/>
                  <a:gd name="T26" fmla="*/ 10 w 19"/>
                  <a:gd name="T27" fmla="*/ 11 h 22"/>
                  <a:gd name="T28" fmla="*/ 16 w 19"/>
                  <a:gd name="T29" fmla="*/ 4 h 22"/>
                  <a:gd name="T30" fmla="*/ 18 w 19"/>
                  <a:gd name="T31" fmla="*/ 5 h 22"/>
                  <a:gd name="T32" fmla="*/ 19 w 19"/>
                  <a:gd name="T33" fmla="*/ 5 h 22"/>
                  <a:gd name="T34" fmla="*/ 19 w 19"/>
                  <a:gd name="T3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22">
                    <a:moveTo>
                      <a:pt x="19" y="5"/>
                    </a:moveTo>
                    <a:cubicBezTo>
                      <a:pt x="19" y="0"/>
                      <a:pt x="19" y="0"/>
                      <a:pt x="19" y="0"/>
                    </a:cubicBezTo>
                    <a:cubicBezTo>
                      <a:pt x="19" y="0"/>
                      <a:pt x="19" y="0"/>
                      <a:pt x="19" y="0"/>
                    </a:cubicBezTo>
                    <a:cubicBezTo>
                      <a:pt x="18" y="0"/>
                      <a:pt x="17" y="0"/>
                      <a:pt x="16" y="0"/>
                    </a:cubicBezTo>
                    <a:cubicBezTo>
                      <a:pt x="13" y="0"/>
                      <a:pt x="11" y="2"/>
                      <a:pt x="10" y="4"/>
                    </a:cubicBezTo>
                    <a:cubicBezTo>
                      <a:pt x="10" y="2"/>
                      <a:pt x="10" y="0"/>
                      <a:pt x="10" y="0"/>
                    </a:cubicBezTo>
                    <a:cubicBezTo>
                      <a:pt x="10" y="0"/>
                      <a:pt x="10" y="0"/>
                      <a:pt x="10" y="0"/>
                    </a:cubicBezTo>
                    <a:cubicBezTo>
                      <a:pt x="0" y="1"/>
                      <a:pt x="0" y="1"/>
                      <a:pt x="0" y="1"/>
                    </a:cubicBezTo>
                    <a:cubicBezTo>
                      <a:pt x="0" y="3"/>
                      <a:pt x="0" y="3"/>
                      <a:pt x="0" y="3"/>
                    </a:cubicBezTo>
                    <a:cubicBezTo>
                      <a:pt x="1" y="3"/>
                      <a:pt x="1" y="3"/>
                      <a:pt x="1" y="3"/>
                    </a:cubicBezTo>
                    <a:cubicBezTo>
                      <a:pt x="4" y="3"/>
                      <a:pt x="4" y="4"/>
                      <a:pt x="4" y="6"/>
                    </a:cubicBezTo>
                    <a:cubicBezTo>
                      <a:pt x="4" y="22"/>
                      <a:pt x="4" y="22"/>
                      <a:pt x="4" y="22"/>
                    </a:cubicBezTo>
                    <a:cubicBezTo>
                      <a:pt x="10" y="22"/>
                      <a:pt x="10" y="22"/>
                      <a:pt x="10" y="22"/>
                    </a:cubicBezTo>
                    <a:cubicBezTo>
                      <a:pt x="10" y="11"/>
                      <a:pt x="10" y="11"/>
                      <a:pt x="10" y="11"/>
                    </a:cubicBezTo>
                    <a:cubicBezTo>
                      <a:pt x="10" y="9"/>
                      <a:pt x="11" y="4"/>
                      <a:pt x="16" y="4"/>
                    </a:cubicBezTo>
                    <a:cubicBezTo>
                      <a:pt x="17" y="4"/>
                      <a:pt x="18" y="5"/>
                      <a:pt x="18" y="5"/>
                    </a:cubicBezTo>
                    <a:cubicBezTo>
                      <a:pt x="19" y="5"/>
                      <a:pt x="19" y="5"/>
                      <a:pt x="19" y="5"/>
                    </a:cubicBezTo>
                    <a:cubicBezTo>
                      <a:pt x="19" y="5"/>
                      <a:pt x="19" y="5"/>
                      <a:pt x="19" y="5"/>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5" name="Freeform 34"/>
              <p:cNvSpPr>
                <a:spLocks noEditPoints="1"/>
              </p:cNvSpPr>
              <p:nvPr/>
            </p:nvSpPr>
            <p:spPr bwMode="auto">
              <a:xfrm>
                <a:off x="3501"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6" name="Freeform 35"/>
              <p:cNvSpPr>
                <a:spLocks/>
              </p:cNvSpPr>
              <p:nvPr/>
            </p:nvSpPr>
            <p:spPr bwMode="auto">
              <a:xfrm>
                <a:off x="3633" y="1543"/>
                <a:ext cx="57" cy="76"/>
              </a:xfrm>
              <a:custGeom>
                <a:avLst/>
                <a:gdLst>
                  <a:gd name="T0" fmla="*/ 18 w 24"/>
                  <a:gd name="T1" fmla="*/ 10 h 32"/>
                  <a:gd name="T2" fmla="*/ 10 w 24"/>
                  <a:gd name="T3" fmla="*/ 14 h 32"/>
                  <a:gd name="T4" fmla="*/ 10 w 24"/>
                  <a:gd name="T5" fmla="*/ 0 h 32"/>
                  <a:gd name="T6" fmla="*/ 9 w 24"/>
                  <a:gd name="T7" fmla="*/ 0 h 32"/>
                  <a:gd name="T8" fmla="*/ 0 w 24"/>
                  <a:gd name="T9" fmla="*/ 1 h 32"/>
                  <a:gd name="T10" fmla="*/ 0 w 24"/>
                  <a:gd name="T11" fmla="*/ 3 h 32"/>
                  <a:gd name="T12" fmla="*/ 0 w 24"/>
                  <a:gd name="T13" fmla="*/ 3 h 32"/>
                  <a:gd name="T14" fmla="*/ 4 w 24"/>
                  <a:gd name="T15" fmla="*/ 6 h 32"/>
                  <a:gd name="T16" fmla="*/ 4 w 24"/>
                  <a:gd name="T17" fmla="*/ 32 h 32"/>
                  <a:gd name="T18" fmla="*/ 10 w 24"/>
                  <a:gd name="T19" fmla="*/ 32 h 32"/>
                  <a:gd name="T20" fmla="*/ 10 w 24"/>
                  <a:gd name="T21" fmla="*/ 21 h 32"/>
                  <a:gd name="T22" fmla="*/ 15 w 24"/>
                  <a:gd name="T23" fmla="*/ 14 h 32"/>
                  <a:gd name="T24" fmla="*/ 18 w 24"/>
                  <a:gd name="T25" fmla="*/ 18 h 32"/>
                  <a:gd name="T26" fmla="*/ 18 w 24"/>
                  <a:gd name="T27" fmla="*/ 32 h 32"/>
                  <a:gd name="T28" fmla="*/ 24 w 24"/>
                  <a:gd name="T29" fmla="*/ 32 h 32"/>
                  <a:gd name="T30" fmla="*/ 24 w 24"/>
                  <a:gd name="T31" fmla="*/ 18 h 32"/>
                  <a:gd name="T32" fmla="*/ 18 w 24"/>
                  <a:gd name="T33"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8" y="10"/>
                    </a:moveTo>
                    <a:cubicBezTo>
                      <a:pt x="13" y="10"/>
                      <a:pt x="11" y="12"/>
                      <a:pt x="10" y="14"/>
                    </a:cubicBezTo>
                    <a:cubicBezTo>
                      <a:pt x="10" y="12"/>
                      <a:pt x="10" y="0"/>
                      <a:pt x="10" y="0"/>
                    </a:cubicBezTo>
                    <a:cubicBezTo>
                      <a:pt x="9" y="0"/>
                      <a:pt x="9" y="0"/>
                      <a:pt x="9" y="0"/>
                    </a:cubicBezTo>
                    <a:cubicBezTo>
                      <a:pt x="0" y="1"/>
                      <a:pt x="0" y="1"/>
                      <a:pt x="0" y="1"/>
                    </a:cubicBezTo>
                    <a:cubicBezTo>
                      <a:pt x="0" y="3"/>
                      <a:pt x="0" y="3"/>
                      <a:pt x="0" y="3"/>
                    </a:cubicBezTo>
                    <a:cubicBezTo>
                      <a:pt x="0" y="3"/>
                      <a:pt x="0" y="3"/>
                      <a:pt x="0" y="3"/>
                    </a:cubicBezTo>
                    <a:cubicBezTo>
                      <a:pt x="3" y="3"/>
                      <a:pt x="4" y="4"/>
                      <a:pt x="4" y="6"/>
                    </a:cubicBezTo>
                    <a:cubicBezTo>
                      <a:pt x="4" y="32"/>
                      <a:pt x="4" y="32"/>
                      <a:pt x="4" y="32"/>
                    </a:cubicBezTo>
                    <a:cubicBezTo>
                      <a:pt x="10" y="32"/>
                      <a:pt x="10" y="32"/>
                      <a:pt x="10" y="32"/>
                    </a:cubicBezTo>
                    <a:cubicBezTo>
                      <a:pt x="10" y="21"/>
                      <a:pt x="10" y="21"/>
                      <a:pt x="10" y="21"/>
                    </a:cubicBezTo>
                    <a:cubicBezTo>
                      <a:pt x="10" y="17"/>
                      <a:pt x="13" y="14"/>
                      <a:pt x="15" y="14"/>
                    </a:cubicBezTo>
                    <a:cubicBezTo>
                      <a:pt x="18" y="14"/>
                      <a:pt x="18" y="16"/>
                      <a:pt x="18" y="18"/>
                    </a:cubicBezTo>
                    <a:cubicBezTo>
                      <a:pt x="18" y="32"/>
                      <a:pt x="18" y="32"/>
                      <a:pt x="18" y="32"/>
                    </a:cubicBezTo>
                    <a:cubicBezTo>
                      <a:pt x="24" y="32"/>
                      <a:pt x="24" y="32"/>
                      <a:pt x="24" y="32"/>
                    </a:cubicBezTo>
                    <a:cubicBezTo>
                      <a:pt x="24" y="18"/>
                      <a:pt x="24" y="18"/>
                      <a:pt x="24" y="18"/>
                    </a:cubicBezTo>
                    <a:cubicBezTo>
                      <a:pt x="24" y="15"/>
                      <a:pt x="24" y="10"/>
                      <a:pt x="18" y="1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7" name="Freeform 36"/>
              <p:cNvSpPr>
                <a:spLocks noEditPoints="1"/>
              </p:cNvSpPr>
              <p:nvPr/>
            </p:nvSpPr>
            <p:spPr bwMode="auto">
              <a:xfrm>
                <a:off x="3704" y="1567"/>
                <a:ext cx="47" cy="52"/>
              </a:xfrm>
              <a:custGeom>
                <a:avLst/>
                <a:gdLst>
                  <a:gd name="T0" fmla="*/ 20 w 20"/>
                  <a:gd name="T1" fmla="*/ 9 h 22"/>
                  <a:gd name="T2" fmla="*/ 11 w 20"/>
                  <a:gd name="T3" fmla="*/ 0 h 22"/>
                  <a:gd name="T4" fmla="*/ 0 w 20"/>
                  <a:gd name="T5" fmla="*/ 10 h 22"/>
                  <a:gd name="T6" fmla="*/ 12 w 20"/>
                  <a:gd name="T7" fmla="*/ 22 h 22"/>
                  <a:gd name="T8" fmla="*/ 20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9" y="21"/>
                      <a:pt x="20" y="21"/>
                    </a:cubicBezTo>
                    <a:cubicBezTo>
                      <a:pt x="20" y="21"/>
                      <a:pt x="20" y="21"/>
                      <a:pt x="20" y="21"/>
                    </a:cubicBezTo>
                    <a:cubicBezTo>
                      <a:pt x="20" y="18"/>
                      <a:pt x="20" y="18"/>
                      <a:pt x="20" y="18"/>
                    </a:cubicBezTo>
                    <a:cubicBezTo>
                      <a:pt x="19" y="18"/>
                      <a:pt x="19" y="18"/>
                      <a:pt x="19" y="18"/>
                    </a:cubicBezTo>
                    <a:cubicBezTo>
                      <a:pt x="18" y="18"/>
                      <a:pt x="17" y="19"/>
                      <a:pt x="15" y="19"/>
                    </a:cubicBezTo>
                    <a:cubicBezTo>
                      <a:pt x="9" y="19"/>
                      <a:pt x="6" y="14"/>
                      <a:pt x="6" y="9"/>
                    </a:cubicBezTo>
                    <a:cubicBezTo>
                      <a:pt x="7" y="9"/>
                      <a:pt x="20" y="9"/>
                      <a:pt x="20" y="9"/>
                    </a:cubicBezTo>
                    <a:cubicBezTo>
                      <a:pt x="20" y="9"/>
                      <a:pt x="20" y="9"/>
                      <a:pt x="20" y="9"/>
                    </a:cubicBezTo>
                    <a:moveTo>
                      <a:pt x="10" y="2"/>
                    </a:moveTo>
                    <a:cubicBezTo>
                      <a:pt x="14"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8" name="Freeform 37"/>
              <p:cNvSpPr>
                <a:spLocks/>
              </p:cNvSpPr>
              <p:nvPr/>
            </p:nvSpPr>
            <p:spPr bwMode="auto">
              <a:xfrm>
                <a:off x="3588" y="1553"/>
                <a:ext cx="38" cy="66"/>
              </a:xfrm>
              <a:custGeom>
                <a:avLst/>
                <a:gdLst>
                  <a:gd name="T0" fmla="*/ 4 w 16"/>
                  <a:gd name="T1" fmla="*/ 0 h 28"/>
                  <a:gd name="T2" fmla="*/ 4 w 16"/>
                  <a:gd name="T3" fmla="*/ 6 h 28"/>
                  <a:gd name="T4" fmla="*/ 0 w 16"/>
                  <a:gd name="T5" fmla="*/ 6 h 28"/>
                  <a:gd name="T6" fmla="*/ 0 w 16"/>
                  <a:gd name="T7" fmla="*/ 9 h 28"/>
                  <a:gd name="T8" fmla="*/ 4 w 16"/>
                  <a:gd name="T9" fmla="*/ 9 h 28"/>
                  <a:gd name="T10" fmla="*/ 4 w 16"/>
                  <a:gd name="T11" fmla="*/ 22 h 28"/>
                  <a:gd name="T12" fmla="*/ 12 w 16"/>
                  <a:gd name="T13" fmla="*/ 28 h 28"/>
                  <a:gd name="T14" fmla="*/ 15 w 16"/>
                  <a:gd name="T15" fmla="*/ 28 h 28"/>
                  <a:gd name="T16" fmla="*/ 16 w 16"/>
                  <a:gd name="T17" fmla="*/ 28 h 28"/>
                  <a:gd name="T18" fmla="*/ 16 w 16"/>
                  <a:gd name="T19" fmla="*/ 25 h 28"/>
                  <a:gd name="T20" fmla="*/ 15 w 16"/>
                  <a:gd name="T21" fmla="*/ 25 h 28"/>
                  <a:gd name="T22" fmla="*/ 13 w 16"/>
                  <a:gd name="T23" fmla="*/ 25 h 28"/>
                  <a:gd name="T24" fmla="*/ 10 w 16"/>
                  <a:gd name="T25" fmla="*/ 21 h 28"/>
                  <a:gd name="T26" fmla="*/ 10 w 16"/>
                  <a:gd name="T27" fmla="*/ 9 h 28"/>
                  <a:gd name="T28" fmla="*/ 16 w 16"/>
                  <a:gd name="T29" fmla="*/ 9 h 28"/>
                  <a:gd name="T30" fmla="*/ 16 w 16"/>
                  <a:gd name="T31" fmla="*/ 6 h 28"/>
                  <a:gd name="T32" fmla="*/ 10 w 16"/>
                  <a:gd name="T33" fmla="*/ 6 h 28"/>
                  <a:gd name="T34" fmla="*/ 10 w 16"/>
                  <a:gd name="T35" fmla="*/ 0 h 28"/>
                  <a:gd name="T36" fmla="*/ 4 w 16"/>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8">
                    <a:moveTo>
                      <a:pt x="4" y="0"/>
                    </a:moveTo>
                    <a:cubicBezTo>
                      <a:pt x="4" y="0"/>
                      <a:pt x="4" y="6"/>
                      <a:pt x="4" y="6"/>
                    </a:cubicBezTo>
                    <a:cubicBezTo>
                      <a:pt x="3" y="6"/>
                      <a:pt x="0" y="6"/>
                      <a:pt x="0" y="6"/>
                    </a:cubicBezTo>
                    <a:cubicBezTo>
                      <a:pt x="0" y="9"/>
                      <a:pt x="0" y="9"/>
                      <a:pt x="0" y="9"/>
                    </a:cubicBezTo>
                    <a:cubicBezTo>
                      <a:pt x="0" y="9"/>
                      <a:pt x="3" y="9"/>
                      <a:pt x="4" y="9"/>
                    </a:cubicBezTo>
                    <a:cubicBezTo>
                      <a:pt x="4" y="10"/>
                      <a:pt x="4" y="22"/>
                      <a:pt x="4" y="22"/>
                    </a:cubicBezTo>
                    <a:cubicBezTo>
                      <a:pt x="4" y="28"/>
                      <a:pt x="7" y="28"/>
                      <a:pt x="12" y="28"/>
                    </a:cubicBezTo>
                    <a:cubicBezTo>
                      <a:pt x="13" y="28"/>
                      <a:pt x="14" y="28"/>
                      <a:pt x="15" y="28"/>
                    </a:cubicBezTo>
                    <a:cubicBezTo>
                      <a:pt x="16" y="28"/>
                      <a:pt x="16" y="28"/>
                      <a:pt x="16" y="28"/>
                    </a:cubicBezTo>
                    <a:cubicBezTo>
                      <a:pt x="16" y="25"/>
                      <a:pt x="16" y="25"/>
                      <a:pt x="16" y="25"/>
                    </a:cubicBezTo>
                    <a:cubicBezTo>
                      <a:pt x="15" y="25"/>
                      <a:pt x="15" y="25"/>
                      <a:pt x="15" y="25"/>
                    </a:cubicBezTo>
                    <a:cubicBezTo>
                      <a:pt x="15" y="25"/>
                      <a:pt x="14" y="25"/>
                      <a:pt x="13" y="25"/>
                    </a:cubicBezTo>
                    <a:cubicBezTo>
                      <a:pt x="10" y="25"/>
                      <a:pt x="10" y="24"/>
                      <a:pt x="10" y="21"/>
                    </a:cubicBezTo>
                    <a:cubicBezTo>
                      <a:pt x="10" y="21"/>
                      <a:pt x="10" y="10"/>
                      <a:pt x="10" y="9"/>
                    </a:cubicBezTo>
                    <a:cubicBezTo>
                      <a:pt x="10" y="9"/>
                      <a:pt x="16" y="9"/>
                      <a:pt x="16" y="9"/>
                    </a:cubicBezTo>
                    <a:cubicBezTo>
                      <a:pt x="16" y="6"/>
                      <a:pt x="16" y="6"/>
                      <a:pt x="16" y="6"/>
                    </a:cubicBezTo>
                    <a:cubicBezTo>
                      <a:pt x="16" y="6"/>
                      <a:pt x="10"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39" name="Freeform 38"/>
              <p:cNvSpPr>
                <a:spLocks/>
              </p:cNvSpPr>
              <p:nvPr/>
            </p:nvSpPr>
            <p:spPr bwMode="auto">
              <a:xfrm>
                <a:off x="3787" y="1546"/>
                <a:ext cx="82" cy="73"/>
              </a:xfrm>
              <a:custGeom>
                <a:avLst/>
                <a:gdLst>
                  <a:gd name="T0" fmla="*/ 35 w 35"/>
                  <a:gd name="T1" fmla="*/ 0 h 31"/>
                  <a:gd name="T2" fmla="*/ 29 w 35"/>
                  <a:gd name="T3" fmla="*/ 0 h 31"/>
                  <a:gd name="T4" fmla="*/ 29 w 35"/>
                  <a:gd name="T5" fmla="*/ 23 h 31"/>
                  <a:gd name="T6" fmla="*/ 14 w 35"/>
                  <a:gd name="T7" fmla="*/ 0 h 31"/>
                  <a:gd name="T8" fmla="*/ 0 w 35"/>
                  <a:gd name="T9" fmla="*/ 0 h 31"/>
                  <a:gd name="T10" fmla="*/ 0 w 35"/>
                  <a:gd name="T11" fmla="*/ 2 h 31"/>
                  <a:gd name="T12" fmla="*/ 1 w 35"/>
                  <a:gd name="T13" fmla="*/ 2 h 31"/>
                  <a:gd name="T14" fmla="*/ 5 w 35"/>
                  <a:gd name="T15" fmla="*/ 6 h 31"/>
                  <a:gd name="T16" fmla="*/ 5 w 35"/>
                  <a:gd name="T17" fmla="*/ 31 h 31"/>
                  <a:gd name="T18" fmla="*/ 11 w 35"/>
                  <a:gd name="T19" fmla="*/ 31 h 31"/>
                  <a:gd name="T20" fmla="*/ 11 w 35"/>
                  <a:gd name="T21" fmla="*/ 6 h 31"/>
                  <a:gd name="T22" fmla="*/ 27 w 35"/>
                  <a:gd name="T23" fmla="*/ 31 h 31"/>
                  <a:gd name="T24" fmla="*/ 35 w 35"/>
                  <a:gd name="T25" fmla="*/ 31 h 31"/>
                  <a:gd name="T26" fmla="*/ 35 w 35"/>
                  <a:gd name="T27" fmla="*/ 0 h 31"/>
                  <a:gd name="T28" fmla="*/ 35 w 35"/>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1">
                    <a:moveTo>
                      <a:pt x="35" y="0"/>
                    </a:moveTo>
                    <a:cubicBezTo>
                      <a:pt x="29" y="0"/>
                      <a:pt x="29" y="0"/>
                      <a:pt x="29" y="0"/>
                    </a:cubicBezTo>
                    <a:cubicBezTo>
                      <a:pt x="29" y="0"/>
                      <a:pt x="29" y="21"/>
                      <a:pt x="29" y="23"/>
                    </a:cubicBezTo>
                    <a:cubicBezTo>
                      <a:pt x="28" y="21"/>
                      <a:pt x="14" y="0"/>
                      <a:pt x="14" y="0"/>
                    </a:cubicBezTo>
                    <a:cubicBezTo>
                      <a:pt x="0" y="0"/>
                      <a:pt x="0" y="0"/>
                      <a:pt x="0" y="0"/>
                    </a:cubicBezTo>
                    <a:cubicBezTo>
                      <a:pt x="0" y="2"/>
                      <a:pt x="0" y="2"/>
                      <a:pt x="0" y="2"/>
                    </a:cubicBezTo>
                    <a:cubicBezTo>
                      <a:pt x="1" y="2"/>
                      <a:pt x="1" y="2"/>
                      <a:pt x="1" y="2"/>
                    </a:cubicBezTo>
                    <a:cubicBezTo>
                      <a:pt x="5" y="3"/>
                      <a:pt x="5" y="3"/>
                      <a:pt x="5" y="6"/>
                    </a:cubicBezTo>
                    <a:cubicBezTo>
                      <a:pt x="5" y="31"/>
                      <a:pt x="5" y="31"/>
                      <a:pt x="5" y="31"/>
                    </a:cubicBezTo>
                    <a:cubicBezTo>
                      <a:pt x="11" y="31"/>
                      <a:pt x="11" y="31"/>
                      <a:pt x="11" y="31"/>
                    </a:cubicBezTo>
                    <a:cubicBezTo>
                      <a:pt x="11" y="31"/>
                      <a:pt x="11" y="9"/>
                      <a:pt x="11" y="6"/>
                    </a:cubicBezTo>
                    <a:cubicBezTo>
                      <a:pt x="13" y="8"/>
                      <a:pt x="27" y="31"/>
                      <a:pt x="27" y="31"/>
                    </a:cubicBezTo>
                    <a:cubicBezTo>
                      <a:pt x="35" y="31"/>
                      <a:pt x="35" y="31"/>
                      <a:pt x="35" y="31"/>
                    </a:cubicBezTo>
                    <a:cubicBezTo>
                      <a:pt x="35" y="0"/>
                      <a:pt x="35" y="0"/>
                      <a:pt x="35" y="0"/>
                    </a:cubicBezTo>
                    <a:cubicBezTo>
                      <a:pt x="35" y="0"/>
                      <a:pt x="35" y="0"/>
                      <a:pt x="35"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0" name="Freeform 39"/>
              <p:cNvSpPr>
                <a:spLocks noEditPoints="1"/>
              </p:cNvSpPr>
              <p:nvPr/>
            </p:nvSpPr>
            <p:spPr bwMode="auto">
              <a:xfrm>
                <a:off x="3883" y="1567"/>
                <a:ext cx="48" cy="52"/>
              </a:xfrm>
              <a:custGeom>
                <a:avLst/>
                <a:gdLst>
                  <a:gd name="T0" fmla="*/ 20 w 20"/>
                  <a:gd name="T1" fmla="*/ 9 h 22"/>
                  <a:gd name="T2" fmla="*/ 11 w 20"/>
                  <a:gd name="T3" fmla="*/ 0 h 22"/>
                  <a:gd name="T4" fmla="*/ 0 w 20"/>
                  <a:gd name="T5" fmla="*/ 10 h 22"/>
                  <a:gd name="T6" fmla="*/ 12 w 20"/>
                  <a:gd name="T7" fmla="*/ 22 h 22"/>
                  <a:gd name="T8" fmla="*/ 19 w 20"/>
                  <a:gd name="T9" fmla="*/ 21 h 22"/>
                  <a:gd name="T10" fmla="*/ 20 w 20"/>
                  <a:gd name="T11" fmla="*/ 21 h 22"/>
                  <a:gd name="T12" fmla="*/ 20 w 20"/>
                  <a:gd name="T13" fmla="*/ 18 h 22"/>
                  <a:gd name="T14" fmla="*/ 19 w 20"/>
                  <a:gd name="T15" fmla="*/ 18 h 22"/>
                  <a:gd name="T16" fmla="*/ 15 w 20"/>
                  <a:gd name="T17" fmla="*/ 19 h 22"/>
                  <a:gd name="T18" fmla="*/ 6 w 20"/>
                  <a:gd name="T19" fmla="*/ 9 h 22"/>
                  <a:gd name="T20" fmla="*/ 20 w 20"/>
                  <a:gd name="T21" fmla="*/ 9 h 22"/>
                  <a:gd name="T22" fmla="*/ 20 w 20"/>
                  <a:gd name="T23" fmla="*/ 9 h 22"/>
                  <a:gd name="T24" fmla="*/ 10 w 20"/>
                  <a:gd name="T25" fmla="*/ 2 h 22"/>
                  <a:gd name="T26" fmla="*/ 14 w 20"/>
                  <a:gd name="T27" fmla="*/ 6 h 22"/>
                  <a:gd name="T28" fmla="*/ 6 w 20"/>
                  <a:gd name="T29" fmla="*/ 6 h 22"/>
                  <a:gd name="T30" fmla="*/ 10 w 20"/>
                  <a:gd name="T3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2">
                    <a:moveTo>
                      <a:pt x="20" y="9"/>
                    </a:moveTo>
                    <a:cubicBezTo>
                      <a:pt x="20" y="3"/>
                      <a:pt x="17" y="0"/>
                      <a:pt x="11" y="0"/>
                    </a:cubicBezTo>
                    <a:cubicBezTo>
                      <a:pt x="3" y="0"/>
                      <a:pt x="0" y="3"/>
                      <a:pt x="0" y="10"/>
                    </a:cubicBezTo>
                    <a:cubicBezTo>
                      <a:pt x="0" y="18"/>
                      <a:pt x="4" y="22"/>
                      <a:pt x="12" y="22"/>
                    </a:cubicBezTo>
                    <a:cubicBezTo>
                      <a:pt x="16" y="22"/>
                      <a:pt x="18" y="21"/>
                      <a:pt x="19" y="21"/>
                    </a:cubicBezTo>
                    <a:cubicBezTo>
                      <a:pt x="20" y="21"/>
                      <a:pt x="20" y="21"/>
                      <a:pt x="20" y="21"/>
                    </a:cubicBezTo>
                    <a:cubicBezTo>
                      <a:pt x="20" y="18"/>
                      <a:pt x="20" y="18"/>
                      <a:pt x="20" y="18"/>
                    </a:cubicBezTo>
                    <a:cubicBezTo>
                      <a:pt x="19" y="18"/>
                      <a:pt x="19" y="18"/>
                      <a:pt x="19" y="18"/>
                    </a:cubicBezTo>
                    <a:cubicBezTo>
                      <a:pt x="18" y="18"/>
                      <a:pt x="17" y="19"/>
                      <a:pt x="15" y="19"/>
                    </a:cubicBezTo>
                    <a:cubicBezTo>
                      <a:pt x="8" y="19"/>
                      <a:pt x="6" y="14"/>
                      <a:pt x="6" y="9"/>
                    </a:cubicBezTo>
                    <a:cubicBezTo>
                      <a:pt x="7" y="9"/>
                      <a:pt x="20" y="9"/>
                      <a:pt x="20" y="9"/>
                    </a:cubicBezTo>
                    <a:cubicBezTo>
                      <a:pt x="20" y="9"/>
                      <a:pt x="20" y="9"/>
                      <a:pt x="20" y="9"/>
                    </a:cubicBezTo>
                    <a:moveTo>
                      <a:pt x="10" y="2"/>
                    </a:moveTo>
                    <a:cubicBezTo>
                      <a:pt x="13" y="2"/>
                      <a:pt x="14" y="4"/>
                      <a:pt x="14" y="6"/>
                    </a:cubicBezTo>
                    <a:cubicBezTo>
                      <a:pt x="14" y="6"/>
                      <a:pt x="7" y="6"/>
                      <a:pt x="6" y="6"/>
                    </a:cubicBezTo>
                    <a:cubicBezTo>
                      <a:pt x="6" y="5"/>
                      <a:pt x="7" y="2"/>
                      <a:pt x="10" y="2"/>
                    </a:cubicBez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1" name="Freeform 40"/>
              <p:cNvSpPr>
                <a:spLocks/>
              </p:cNvSpPr>
              <p:nvPr/>
            </p:nvSpPr>
            <p:spPr bwMode="auto">
              <a:xfrm>
                <a:off x="3997" y="1553"/>
                <a:ext cx="40" cy="66"/>
              </a:xfrm>
              <a:custGeom>
                <a:avLst/>
                <a:gdLst>
                  <a:gd name="T0" fmla="*/ 4 w 17"/>
                  <a:gd name="T1" fmla="*/ 0 h 28"/>
                  <a:gd name="T2" fmla="*/ 4 w 17"/>
                  <a:gd name="T3" fmla="*/ 6 h 28"/>
                  <a:gd name="T4" fmla="*/ 0 w 17"/>
                  <a:gd name="T5" fmla="*/ 6 h 28"/>
                  <a:gd name="T6" fmla="*/ 0 w 17"/>
                  <a:gd name="T7" fmla="*/ 9 h 28"/>
                  <a:gd name="T8" fmla="*/ 4 w 17"/>
                  <a:gd name="T9" fmla="*/ 9 h 28"/>
                  <a:gd name="T10" fmla="*/ 4 w 17"/>
                  <a:gd name="T11" fmla="*/ 22 h 28"/>
                  <a:gd name="T12" fmla="*/ 12 w 17"/>
                  <a:gd name="T13" fmla="*/ 28 h 28"/>
                  <a:gd name="T14" fmla="*/ 16 w 17"/>
                  <a:gd name="T15" fmla="*/ 28 h 28"/>
                  <a:gd name="T16" fmla="*/ 16 w 17"/>
                  <a:gd name="T17" fmla="*/ 28 h 28"/>
                  <a:gd name="T18" fmla="*/ 16 w 17"/>
                  <a:gd name="T19" fmla="*/ 25 h 28"/>
                  <a:gd name="T20" fmla="*/ 16 w 17"/>
                  <a:gd name="T21" fmla="*/ 25 h 28"/>
                  <a:gd name="T22" fmla="*/ 14 w 17"/>
                  <a:gd name="T23" fmla="*/ 25 h 28"/>
                  <a:gd name="T24" fmla="*/ 10 w 17"/>
                  <a:gd name="T25" fmla="*/ 21 h 28"/>
                  <a:gd name="T26" fmla="*/ 10 w 17"/>
                  <a:gd name="T27" fmla="*/ 9 h 28"/>
                  <a:gd name="T28" fmla="*/ 17 w 17"/>
                  <a:gd name="T29" fmla="*/ 9 h 28"/>
                  <a:gd name="T30" fmla="*/ 17 w 17"/>
                  <a:gd name="T31" fmla="*/ 6 h 28"/>
                  <a:gd name="T32" fmla="*/ 10 w 17"/>
                  <a:gd name="T33" fmla="*/ 6 h 28"/>
                  <a:gd name="T34" fmla="*/ 10 w 17"/>
                  <a:gd name="T35" fmla="*/ 0 h 28"/>
                  <a:gd name="T36" fmla="*/ 4 w 17"/>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8">
                    <a:moveTo>
                      <a:pt x="4" y="0"/>
                    </a:moveTo>
                    <a:cubicBezTo>
                      <a:pt x="4" y="0"/>
                      <a:pt x="4" y="6"/>
                      <a:pt x="4" y="6"/>
                    </a:cubicBezTo>
                    <a:cubicBezTo>
                      <a:pt x="4" y="6"/>
                      <a:pt x="0" y="6"/>
                      <a:pt x="0" y="6"/>
                    </a:cubicBezTo>
                    <a:cubicBezTo>
                      <a:pt x="0" y="9"/>
                      <a:pt x="0" y="9"/>
                      <a:pt x="0" y="9"/>
                    </a:cubicBezTo>
                    <a:cubicBezTo>
                      <a:pt x="0" y="9"/>
                      <a:pt x="4" y="9"/>
                      <a:pt x="4" y="9"/>
                    </a:cubicBezTo>
                    <a:cubicBezTo>
                      <a:pt x="4" y="10"/>
                      <a:pt x="4" y="22"/>
                      <a:pt x="4" y="22"/>
                    </a:cubicBezTo>
                    <a:cubicBezTo>
                      <a:pt x="4" y="28"/>
                      <a:pt x="8" y="28"/>
                      <a:pt x="12" y="28"/>
                    </a:cubicBezTo>
                    <a:cubicBezTo>
                      <a:pt x="14" y="28"/>
                      <a:pt x="15" y="28"/>
                      <a:pt x="16" y="28"/>
                    </a:cubicBezTo>
                    <a:cubicBezTo>
                      <a:pt x="16" y="28"/>
                      <a:pt x="16" y="28"/>
                      <a:pt x="16" y="28"/>
                    </a:cubicBezTo>
                    <a:cubicBezTo>
                      <a:pt x="16" y="25"/>
                      <a:pt x="16" y="25"/>
                      <a:pt x="16" y="25"/>
                    </a:cubicBezTo>
                    <a:cubicBezTo>
                      <a:pt x="16" y="25"/>
                      <a:pt x="16" y="25"/>
                      <a:pt x="16" y="25"/>
                    </a:cubicBezTo>
                    <a:cubicBezTo>
                      <a:pt x="15" y="25"/>
                      <a:pt x="15" y="25"/>
                      <a:pt x="14" y="25"/>
                    </a:cubicBezTo>
                    <a:cubicBezTo>
                      <a:pt x="10" y="25"/>
                      <a:pt x="10" y="24"/>
                      <a:pt x="10" y="21"/>
                    </a:cubicBezTo>
                    <a:cubicBezTo>
                      <a:pt x="10" y="21"/>
                      <a:pt x="10" y="10"/>
                      <a:pt x="10" y="9"/>
                    </a:cubicBezTo>
                    <a:cubicBezTo>
                      <a:pt x="11" y="9"/>
                      <a:pt x="17" y="9"/>
                      <a:pt x="17" y="9"/>
                    </a:cubicBezTo>
                    <a:cubicBezTo>
                      <a:pt x="17" y="6"/>
                      <a:pt x="17" y="6"/>
                      <a:pt x="17" y="6"/>
                    </a:cubicBezTo>
                    <a:cubicBezTo>
                      <a:pt x="17" y="6"/>
                      <a:pt x="11" y="6"/>
                      <a:pt x="10" y="6"/>
                    </a:cubicBezTo>
                    <a:cubicBezTo>
                      <a:pt x="10" y="6"/>
                      <a:pt x="10" y="0"/>
                      <a:pt x="10" y="0"/>
                    </a:cubicBezTo>
                    <a:cubicBezTo>
                      <a:pt x="4" y="0"/>
                      <a:pt x="4" y="0"/>
                      <a:pt x="4" y="0"/>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sp>
            <p:nvSpPr>
              <p:cNvPr id="42" name="Freeform 41"/>
              <p:cNvSpPr>
                <a:spLocks/>
              </p:cNvSpPr>
              <p:nvPr/>
            </p:nvSpPr>
            <p:spPr bwMode="auto">
              <a:xfrm>
                <a:off x="3933" y="1567"/>
                <a:ext cx="61" cy="52"/>
              </a:xfrm>
              <a:custGeom>
                <a:avLst/>
                <a:gdLst>
                  <a:gd name="T0" fmla="*/ 20 w 26"/>
                  <a:gd name="T1" fmla="*/ 7 h 22"/>
                  <a:gd name="T2" fmla="*/ 26 w 26"/>
                  <a:gd name="T3" fmla="*/ 0 h 22"/>
                  <a:gd name="T4" fmla="*/ 19 w 26"/>
                  <a:gd name="T5" fmla="*/ 0 h 22"/>
                  <a:gd name="T6" fmla="*/ 14 w 26"/>
                  <a:gd name="T7" fmla="*/ 7 h 22"/>
                  <a:gd name="T8" fmla="*/ 9 w 26"/>
                  <a:gd name="T9" fmla="*/ 0 h 22"/>
                  <a:gd name="T10" fmla="*/ 0 w 26"/>
                  <a:gd name="T11" fmla="*/ 0 h 22"/>
                  <a:gd name="T12" fmla="*/ 0 w 26"/>
                  <a:gd name="T13" fmla="*/ 2 h 22"/>
                  <a:gd name="T14" fmla="*/ 0 w 26"/>
                  <a:gd name="T15" fmla="*/ 2 h 22"/>
                  <a:gd name="T16" fmla="*/ 6 w 26"/>
                  <a:gd name="T17" fmla="*/ 5 h 22"/>
                  <a:gd name="T18" fmla="*/ 9 w 26"/>
                  <a:gd name="T19" fmla="*/ 10 h 22"/>
                  <a:gd name="T20" fmla="*/ 3 w 26"/>
                  <a:gd name="T21" fmla="*/ 17 h 22"/>
                  <a:gd name="T22" fmla="*/ 10 w 26"/>
                  <a:gd name="T23" fmla="*/ 17 h 22"/>
                  <a:gd name="T24" fmla="*/ 12 w 26"/>
                  <a:gd name="T25" fmla="*/ 14 h 22"/>
                  <a:gd name="T26" fmla="*/ 18 w 26"/>
                  <a:gd name="T27" fmla="*/ 22 h 22"/>
                  <a:gd name="T28" fmla="*/ 25 w 26"/>
                  <a:gd name="T29" fmla="*/ 22 h 22"/>
                  <a:gd name="T30" fmla="*/ 14 w 26"/>
                  <a:gd name="T31" fmla="*/ 7 h 22"/>
                  <a:gd name="T32" fmla="*/ 20 w 26"/>
                  <a:gd name="T33"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2">
                    <a:moveTo>
                      <a:pt x="20" y="7"/>
                    </a:moveTo>
                    <a:cubicBezTo>
                      <a:pt x="26" y="0"/>
                      <a:pt x="26" y="0"/>
                      <a:pt x="26" y="0"/>
                    </a:cubicBezTo>
                    <a:cubicBezTo>
                      <a:pt x="19" y="0"/>
                      <a:pt x="19" y="0"/>
                      <a:pt x="19" y="0"/>
                    </a:cubicBezTo>
                    <a:cubicBezTo>
                      <a:pt x="14" y="7"/>
                      <a:pt x="14" y="7"/>
                      <a:pt x="14" y="7"/>
                    </a:cubicBezTo>
                    <a:cubicBezTo>
                      <a:pt x="9" y="0"/>
                      <a:pt x="9" y="0"/>
                      <a:pt x="9" y="0"/>
                    </a:cubicBezTo>
                    <a:cubicBezTo>
                      <a:pt x="0" y="0"/>
                      <a:pt x="0" y="0"/>
                      <a:pt x="0" y="0"/>
                    </a:cubicBezTo>
                    <a:cubicBezTo>
                      <a:pt x="0" y="2"/>
                      <a:pt x="0" y="2"/>
                      <a:pt x="0" y="2"/>
                    </a:cubicBezTo>
                    <a:cubicBezTo>
                      <a:pt x="0" y="2"/>
                      <a:pt x="0" y="2"/>
                      <a:pt x="0" y="2"/>
                    </a:cubicBezTo>
                    <a:cubicBezTo>
                      <a:pt x="3" y="2"/>
                      <a:pt x="4" y="3"/>
                      <a:pt x="6" y="5"/>
                    </a:cubicBezTo>
                    <a:cubicBezTo>
                      <a:pt x="9" y="10"/>
                      <a:pt x="9" y="10"/>
                      <a:pt x="9" y="10"/>
                    </a:cubicBezTo>
                    <a:cubicBezTo>
                      <a:pt x="3" y="17"/>
                      <a:pt x="3" y="17"/>
                      <a:pt x="3" y="17"/>
                    </a:cubicBezTo>
                    <a:cubicBezTo>
                      <a:pt x="10" y="17"/>
                      <a:pt x="10" y="17"/>
                      <a:pt x="10" y="17"/>
                    </a:cubicBezTo>
                    <a:cubicBezTo>
                      <a:pt x="12" y="14"/>
                      <a:pt x="12" y="14"/>
                      <a:pt x="12" y="14"/>
                    </a:cubicBezTo>
                    <a:cubicBezTo>
                      <a:pt x="18" y="22"/>
                      <a:pt x="18" y="22"/>
                      <a:pt x="18" y="22"/>
                    </a:cubicBezTo>
                    <a:cubicBezTo>
                      <a:pt x="25" y="22"/>
                      <a:pt x="25" y="22"/>
                      <a:pt x="25" y="22"/>
                    </a:cubicBezTo>
                    <a:cubicBezTo>
                      <a:pt x="14" y="7"/>
                      <a:pt x="14" y="7"/>
                      <a:pt x="14" y="7"/>
                    </a:cubicBezTo>
                    <a:cubicBezTo>
                      <a:pt x="20" y="7"/>
                      <a:pt x="20" y="7"/>
                      <a:pt x="20" y="7"/>
                    </a:cubicBezTo>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sp>
          <p:nvSpPr>
            <p:cNvPr id="16" name="Freeform 15"/>
            <p:cNvSpPr>
              <a:spLocks/>
            </p:cNvSpPr>
            <p:nvPr userDrawn="1"/>
          </p:nvSpPr>
          <p:spPr bwMode="auto">
            <a:xfrm>
              <a:off x="8926922" y="497314"/>
              <a:ext cx="44951" cy="29967"/>
            </a:xfrm>
            <a:custGeom>
              <a:avLst/>
              <a:gdLst>
                <a:gd name="T0" fmla="*/ 14 w 33"/>
                <a:gd name="T1" fmla="*/ 22 h 22"/>
                <a:gd name="T2" fmla="*/ 0 w 33"/>
                <a:gd name="T3" fmla="*/ 22 h 22"/>
                <a:gd name="T4" fmla="*/ 19 w 33"/>
                <a:gd name="T5" fmla="*/ 0 h 22"/>
                <a:gd name="T6" fmla="*/ 33 w 33"/>
                <a:gd name="T7" fmla="*/ 0 h 22"/>
                <a:gd name="T8" fmla="*/ 14 w 33"/>
                <a:gd name="T9" fmla="*/ 22 h 22"/>
              </a:gdLst>
              <a:ahLst/>
              <a:cxnLst>
                <a:cxn ang="0">
                  <a:pos x="T0" y="T1"/>
                </a:cxn>
                <a:cxn ang="0">
                  <a:pos x="T2" y="T3"/>
                </a:cxn>
                <a:cxn ang="0">
                  <a:pos x="T4" y="T5"/>
                </a:cxn>
                <a:cxn ang="0">
                  <a:pos x="T6" y="T7"/>
                </a:cxn>
                <a:cxn ang="0">
                  <a:pos x="T8" y="T9"/>
                </a:cxn>
              </a:cxnLst>
              <a:rect l="0" t="0" r="r" b="b"/>
              <a:pathLst>
                <a:path w="33" h="22">
                  <a:moveTo>
                    <a:pt x="14" y="22"/>
                  </a:moveTo>
                  <a:lnTo>
                    <a:pt x="0" y="22"/>
                  </a:lnTo>
                  <a:lnTo>
                    <a:pt x="19" y="0"/>
                  </a:lnTo>
                  <a:lnTo>
                    <a:pt x="33" y="0"/>
                  </a:lnTo>
                  <a:lnTo>
                    <a:pt x="14" y="22"/>
                  </a:lnTo>
                </a:path>
              </a:pathLst>
            </a:custGeom>
            <a:solidFill>
              <a:schemeClr val="accent2"/>
            </a:solidFill>
            <a:ln w="9525">
              <a:noFill/>
              <a:round/>
              <a:headEnd/>
              <a:tailEnd/>
            </a:ln>
            <a:extLst/>
          </p:spPr>
          <p:txBody>
            <a:bodyPr vert="horz" wrap="square" lIns="91440" tIns="45720" rIns="91440" bIns="45720" numCol="1" anchor="ctr" anchorCtr="0" compatLnSpc="1">
              <a:prstTxWarp prst="textNoShape">
                <a:avLst/>
              </a:prstTxWarp>
            </a:bodyPr>
            <a:lstStyle/>
            <a:p>
              <a:pPr lvl="0" algn="ctr"/>
              <a:endParaRPr lang="en-US" sz="1000" b="1" dirty="0">
                <a:solidFill>
                  <a:schemeClr val="bg1"/>
                </a:solidFill>
                <a:latin typeface="+mj-lt"/>
              </a:endParaRPr>
            </a:p>
          </p:txBody>
        </p:sp>
      </p:grpSp>
      <p:pic>
        <p:nvPicPr>
          <p:cNvPr id="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44" y="212914"/>
            <a:ext cx="1784745" cy="1766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 Million New Cyber Threats per Day quote</a:t>
            </a:r>
            <a:r>
              <a:rPr lang="en-US" baseline="0" dirty="0"/>
              <a:t> - http://money.cnn.com/2015/04/14/technology/security/cyber-attack-hacks-security/</a:t>
            </a:r>
          </a:p>
          <a:p>
            <a:r>
              <a:rPr lang="en-US" dirty="0"/>
              <a:t>http://www.economist.com/news/business/21677639-business-protecting-against-computer-hacking-booming-cost-immaturity</a:t>
            </a:r>
          </a:p>
          <a:p>
            <a:r>
              <a:rPr lang="en-US" dirty="0"/>
              <a:t>https://securityintelligence.com/ciso-forum-2016-what-is-keeping-cisos-awake-at-night/</a:t>
            </a:r>
          </a:p>
          <a:p>
            <a:r>
              <a:rPr lang="en-US" dirty="0"/>
              <a:t>http://www-01.ibm.com/common/ssi/cgi-bin/ssialias?subtype=WH&amp;infotype=SA&amp;htmlfid=SEW03133USEN&amp;attachment=SEW03133USEN.PDF</a:t>
            </a:r>
          </a:p>
          <a:p>
            <a:endParaRPr lang="en-US" dirty="0"/>
          </a:p>
          <a:p>
            <a:endParaRPr lang="en-US" dirty="0"/>
          </a:p>
        </p:txBody>
      </p:sp>
    </p:spTree>
    <p:extLst>
      <p:ext uri="{BB962C8B-B14F-4D97-AF65-F5344CB8AC3E}">
        <p14:creationId xmlns:p14="http://schemas.microsoft.com/office/powerpoint/2010/main" val="3362960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Pentaho automatic Meta Data Injection and support MapReduce allow customer to leverage the data lake using Hadoop or </a:t>
            </a:r>
            <a:r>
              <a:rPr lang="en-US" baseline="0" dirty="0" err="1">
                <a:latin typeface="Calibri" charset="0"/>
              </a:rPr>
              <a:t>NoSql</a:t>
            </a:r>
            <a:r>
              <a:rPr lang="en-US" baseline="0" dirty="0">
                <a:latin typeface="Calibri" charset="0"/>
              </a:rPr>
              <a:t>.  The parsing and meta data management is the hardest part of data lake process and Pentaho can automate this process for you</a:t>
            </a:r>
          </a:p>
          <a:p>
            <a:endParaRPr lang="en-US" baseline="0" dirty="0">
              <a:latin typeface="Calibri" charset="0"/>
            </a:endParaRPr>
          </a:p>
          <a:p>
            <a:r>
              <a:rPr lang="en-US" baseline="0" dirty="0">
                <a:latin typeface="Calibri" charset="0"/>
              </a:rPr>
              <a:t>In addition to bringing data to the data lake.   It’s also important to take advantage of Advanced Analytics in the process by integrating algorithms in Hadoop to help detect cyber intrusions and potential threats</a:t>
            </a:r>
          </a:p>
          <a:p>
            <a:endParaRPr lang="en-US" baseline="0" dirty="0">
              <a:latin typeface="Calibri" charset="0"/>
            </a:endParaRPr>
          </a:p>
          <a:p>
            <a:r>
              <a:rPr lang="en-US" baseline="0" dirty="0">
                <a:latin typeface="Calibri" charset="0"/>
              </a:rPr>
              <a:t>We can also blend data from SIEM, HCM and External </a:t>
            </a:r>
            <a:r>
              <a:rPr lang="en-US" baseline="0" dirty="0" err="1">
                <a:latin typeface="Calibri" charset="0"/>
              </a:rPr>
              <a:t>Watchlist</a:t>
            </a:r>
            <a:r>
              <a:rPr lang="en-US" baseline="0" dirty="0">
                <a:latin typeface="Calibri" charset="0"/>
              </a:rPr>
              <a:t> for Cyber Security 360 view.</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11</a:t>
            </a:fld>
            <a:endParaRPr lang="en-US" altLang="en-US"/>
          </a:p>
        </p:txBody>
      </p:sp>
    </p:spTree>
    <p:extLst>
      <p:ext uri="{BB962C8B-B14F-4D97-AF65-F5344CB8AC3E}">
        <p14:creationId xmlns:p14="http://schemas.microsoft.com/office/powerpoint/2010/main" val="47227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ingestion, unstructured,</a:t>
            </a:r>
            <a:r>
              <a:rPr lang="en-US" baseline="0" dirty="0"/>
              <a:t> semi-structured and unstructured</a:t>
            </a:r>
            <a:r>
              <a:rPr lang="en-US" dirty="0"/>
              <a:t> is just bringing the data from a data source into Pentaho.</a:t>
            </a:r>
          </a:p>
          <a:p>
            <a:r>
              <a:rPr lang="en-US" dirty="0"/>
              <a:t>Parse Logs is </a:t>
            </a:r>
            <a:r>
              <a:rPr lang="en-US" baseline="0" dirty="0"/>
              <a:t>doing meta data injection.  Enrich the data is blending data like employee, geo-location, device, </a:t>
            </a:r>
            <a:r>
              <a:rPr lang="en-US" baseline="0" dirty="0" err="1"/>
              <a:t>etc</a:t>
            </a:r>
            <a:r>
              <a:rPr lang="en-US" baseline="0" dirty="0"/>
              <a:t>….</a:t>
            </a:r>
          </a:p>
          <a:p>
            <a:r>
              <a:rPr lang="en-US" baseline="0" dirty="0"/>
              <a:t>Advanced Analytics is leveraging Weka to do intrusion behavior and anomaly detection.</a:t>
            </a:r>
          </a:p>
          <a:p>
            <a:r>
              <a:rPr lang="en-US" baseline="0" dirty="0"/>
              <a:t>Once an attack is detect, Pentaho can do real time alerting.</a:t>
            </a:r>
          </a:p>
          <a:p>
            <a:r>
              <a:rPr lang="en-US" baseline="0" dirty="0"/>
              <a:t>Modeling?</a:t>
            </a:r>
          </a:p>
          <a:p>
            <a:r>
              <a:rPr lang="en-US" baseline="0" dirty="0"/>
              <a:t>Create reports to communicate Cyber Attack activities and analysis to help with decision.</a:t>
            </a:r>
          </a:p>
          <a:p>
            <a:r>
              <a:rPr lang="en-US" baseline="0" dirty="0"/>
              <a:t>Decision will create better Security &amp; Governance.</a:t>
            </a:r>
            <a:endParaRPr lang="en-US" dirty="0"/>
          </a:p>
        </p:txBody>
      </p:sp>
    </p:spTree>
    <p:extLst>
      <p:ext uri="{BB962C8B-B14F-4D97-AF65-F5344CB8AC3E}">
        <p14:creationId xmlns:p14="http://schemas.microsoft.com/office/powerpoint/2010/main" val="314618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Hadoop is a commodity hardware which requires new skill.   We’re allowing your team to use existing skill to work on commodity technology without a huge learning curve. You can triple the productivity of your team.  Now your team has more time for the next priority.</a:t>
            </a:r>
            <a:endParaRPr lang="en-US" dirty="0"/>
          </a:p>
        </p:txBody>
      </p:sp>
    </p:spTree>
    <p:extLst>
      <p:ext uri="{BB962C8B-B14F-4D97-AF65-F5344CB8AC3E}">
        <p14:creationId xmlns:p14="http://schemas.microsoft.com/office/powerpoint/2010/main" val="383002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734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a:t>
            </a:r>
            <a:r>
              <a:rPr lang="en-US" baseline="0" dirty="0"/>
              <a:t> the minutes and days with Bo.  Note the customer.</a:t>
            </a:r>
            <a:endParaRPr lang="en-US" dirty="0"/>
          </a:p>
        </p:txBody>
      </p:sp>
    </p:spTree>
    <p:extLst>
      <p:ext uri="{BB962C8B-B14F-4D97-AF65-F5344CB8AC3E}">
        <p14:creationId xmlns:p14="http://schemas.microsoft.com/office/powerpoint/2010/main" val="28779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25229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 MAC Address, user name, computer</a:t>
            </a:r>
            <a:r>
              <a:rPr lang="en-US" baseline="0" dirty="0"/>
              <a:t> name</a:t>
            </a:r>
          </a:p>
          <a:p>
            <a:r>
              <a:rPr lang="en-US" baseline="0" dirty="0"/>
              <a:t>HR Database</a:t>
            </a:r>
            <a:endParaRPr lang="en-US" dirty="0"/>
          </a:p>
        </p:txBody>
      </p:sp>
    </p:spTree>
    <p:extLst>
      <p:ext uri="{BB962C8B-B14F-4D97-AF65-F5344CB8AC3E}">
        <p14:creationId xmlns:p14="http://schemas.microsoft.com/office/powerpoint/2010/main" val="3411458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6229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2690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0307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Ecommerce is a $3 Trillion Dollar market and Cyber Security can take 15% to 20% of it. http://www.telegraph.co.uk/technology/internet-security/10886640/Cyber-crime-costs-global-economy-445-bn-annually.html</a:t>
            </a:r>
          </a:p>
          <a:p>
            <a:r>
              <a:rPr lang="en-US" baseline="0" dirty="0"/>
              <a:t>Sony </a:t>
            </a:r>
            <a:r>
              <a:rPr lang="en-US" baseline="0" dirty="0" err="1"/>
              <a:t>Playstation</a:t>
            </a:r>
            <a:r>
              <a:rPr lang="en-US" baseline="0" dirty="0"/>
              <a:t> network shutdown by </a:t>
            </a:r>
            <a:r>
              <a:rPr lang="en-US" sz="1400" b="0" i="0" kern="1200" dirty="0" err="1">
                <a:solidFill>
                  <a:schemeClr val="tx1"/>
                </a:solidFill>
                <a:effectLst/>
                <a:latin typeface="+mn-lt"/>
                <a:ea typeface="+mn-ea"/>
                <a:cs typeface="+mn-cs"/>
              </a:rPr>
              <a:t>LulzSec</a:t>
            </a:r>
            <a:r>
              <a:rPr lang="en-US" sz="1400" b="0" i="0" kern="1200" dirty="0">
                <a:solidFill>
                  <a:schemeClr val="tx1"/>
                </a:solidFill>
                <a:effectLst/>
                <a:latin typeface="+mn-lt"/>
                <a:ea typeface="+mn-ea"/>
                <a:cs typeface="+mn-cs"/>
              </a:rPr>
              <a:t>.   Revenue</a:t>
            </a:r>
            <a:r>
              <a:rPr lang="en-US" sz="1400" b="0" i="0" kern="1200" baseline="0" dirty="0">
                <a:solidFill>
                  <a:schemeClr val="tx1"/>
                </a:solidFill>
                <a:effectLst/>
                <a:latin typeface="+mn-lt"/>
                <a:ea typeface="+mn-ea"/>
                <a:cs typeface="+mn-cs"/>
              </a:rPr>
              <a:t> Loss $171 Million (2011)</a:t>
            </a:r>
          </a:p>
          <a:p>
            <a:r>
              <a:rPr lang="en-US" sz="1400" b="0" i="0" kern="1200" baseline="0" dirty="0">
                <a:solidFill>
                  <a:schemeClr val="tx1"/>
                </a:solidFill>
                <a:effectLst/>
                <a:latin typeface="+mn-lt"/>
                <a:ea typeface="+mn-ea"/>
                <a:cs typeface="+mn-cs"/>
              </a:rPr>
              <a:t>Citigroup – Hacker </a:t>
            </a:r>
            <a:r>
              <a:rPr lang="en-US" sz="1400" b="0" i="0" kern="1200" dirty="0">
                <a:solidFill>
                  <a:schemeClr val="tx1"/>
                </a:solidFill>
                <a:effectLst/>
                <a:latin typeface="+mn-lt"/>
                <a:ea typeface="+mn-ea"/>
                <a:cs typeface="+mn-cs"/>
              </a:rPr>
              <a:t>exploited a basic online vulnerability and stole account information from 200,000 clients. Because of the hacking, Citigroup said it lost $2.7 million. </a:t>
            </a:r>
          </a:p>
          <a:p>
            <a:r>
              <a:rPr lang="en-US" sz="1400" b="0" i="0" kern="1200" baseline="0" dirty="0">
                <a:solidFill>
                  <a:schemeClr val="tx1"/>
                </a:solidFill>
                <a:effectLst/>
                <a:latin typeface="+mn-lt"/>
                <a:ea typeface="+mn-ea"/>
                <a:cs typeface="+mn-cs"/>
              </a:rPr>
              <a:t>Hacker breached into Target’s network and took </a:t>
            </a:r>
            <a:r>
              <a:rPr lang="en-US" sz="1400" b="0" i="0" kern="1200" baseline="0">
                <a:solidFill>
                  <a:schemeClr val="tx1"/>
                </a:solidFill>
                <a:effectLst/>
                <a:latin typeface="+mn-lt"/>
                <a:ea typeface="+mn-ea"/>
                <a:cs typeface="+mn-cs"/>
              </a:rPr>
              <a:t>payment cards, a lost of </a:t>
            </a:r>
            <a:r>
              <a:rPr lang="en-US" sz="1400" b="0" i="0" kern="1200" baseline="0" dirty="0">
                <a:solidFill>
                  <a:schemeClr val="tx1"/>
                </a:solidFill>
                <a:effectLst/>
                <a:latin typeface="+mn-lt"/>
                <a:ea typeface="+mn-ea"/>
                <a:cs typeface="+mn-cs"/>
              </a:rPr>
              <a:t>$141 Million.</a:t>
            </a:r>
            <a:endParaRPr lang="en-US" baseline="0" dirty="0"/>
          </a:p>
          <a:p>
            <a:endParaRPr lang="en-US" dirty="0"/>
          </a:p>
        </p:txBody>
      </p:sp>
    </p:spTree>
    <p:extLst>
      <p:ext uri="{BB962C8B-B14F-4D97-AF65-F5344CB8AC3E}">
        <p14:creationId xmlns:p14="http://schemas.microsoft.com/office/powerpoint/2010/main" val="283632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3611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geographic map using the model with Google Maps visualizing two metrics:</a:t>
            </a:r>
          </a:p>
          <a:p>
            <a:pPr lvl="1"/>
            <a:r>
              <a:rPr lang="en-US" dirty="0"/>
              <a:t>Color dots by volume</a:t>
            </a:r>
          </a:p>
          <a:p>
            <a:pPr lvl="1"/>
            <a:r>
              <a:rPr lang="en-US" dirty="0"/>
              <a:t>Size dots by record count</a:t>
            </a:r>
          </a:p>
          <a:p>
            <a:endParaRPr lang="en-US" dirty="0"/>
          </a:p>
        </p:txBody>
      </p:sp>
    </p:spTree>
    <p:extLst>
      <p:ext uri="{BB962C8B-B14F-4D97-AF65-F5344CB8AC3E}">
        <p14:creationId xmlns:p14="http://schemas.microsoft.com/office/powerpoint/2010/main" val="303437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08167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7034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Security</a:t>
            </a:r>
            <a:endParaRPr lang="en-US" dirty="0"/>
          </a:p>
          <a:p>
            <a:r>
              <a:rPr lang="en-US" dirty="0"/>
              <a:t>http://enterprise-encryption.vormetric.com/rs/480-LWA-970/images/Vormetric_2016_Data_Threat_Report_Global_WEB.pdf</a:t>
            </a:r>
          </a:p>
          <a:p>
            <a:r>
              <a:rPr lang="en-US" dirty="0"/>
              <a:t>Next</a:t>
            </a:r>
            <a:r>
              <a:rPr lang="en-US" baseline="0" dirty="0"/>
              <a:t> slide will explain complexity in detail</a:t>
            </a:r>
            <a:endParaRPr lang="en-US" dirty="0"/>
          </a:p>
          <a:p>
            <a:endParaRPr lang="en-US" dirty="0"/>
          </a:p>
        </p:txBody>
      </p:sp>
    </p:spTree>
    <p:extLst>
      <p:ext uri="{BB962C8B-B14F-4D97-AF65-F5344CB8AC3E}">
        <p14:creationId xmlns:p14="http://schemas.microsoft.com/office/powerpoint/2010/main" val="427287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adoption</a:t>
            </a:r>
            <a:r>
              <a:rPr lang="en-US" baseline="0" dirty="0"/>
              <a:t> of Mobile, Cloud, Big Data and IOT, Cyber attacks can happen at any point of a company’s digital transformation.  Vendors offering multiple point tools to solve a specific problem but doesn’t necessarily solves it holistically.</a:t>
            </a:r>
          </a:p>
          <a:p>
            <a:r>
              <a:rPr lang="en-US" baseline="0" dirty="0"/>
              <a:t>Building a foundation of Cyber Security solution requires more resources to deploy, operate and maintain but Cyber Teams are often under budget and tasked to do more for less.</a:t>
            </a:r>
          </a:p>
          <a:p>
            <a:r>
              <a:rPr lang="en-US" baseline="0" dirty="0"/>
              <a:t>Data Security Products are complex to deploy and use.   A shortage of skilled security experts in the market making it difficult to hold a network fence against cyber intrusion 24/7.</a:t>
            </a:r>
          </a:p>
          <a:p>
            <a:r>
              <a:rPr lang="en-US" baseline="0" dirty="0"/>
              <a:t>Today’s threats may not be the same tomorrow, therefore, companies need advanced analytics to identify behavioral patterns that leads to predicting cyber attacks.</a:t>
            </a:r>
            <a:endParaRPr lang="en-US" dirty="0"/>
          </a:p>
        </p:txBody>
      </p:sp>
    </p:spTree>
    <p:extLst>
      <p:ext uri="{BB962C8B-B14F-4D97-AF65-F5344CB8AC3E}">
        <p14:creationId xmlns:p14="http://schemas.microsoft.com/office/powerpoint/2010/main" val="315138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a:t>
            </a:r>
            <a:r>
              <a:rPr lang="en-US" baseline="0" dirty="0"/>
              <a:t> is an accounting record of what happened in a machine or an application through time.    It’s one of the better data to analyze cyber intrusion.  </a:t>
            </a:r>
          </a:p>
          <a:p>
            <a:r>
              <a:rPr lang="en-US" baseline="0" dirty="0"/>
              <a:t>Log is a Big Data problem due to the diversity and volume of logs can be recorded in a day.   A machine can record a log per minute and can generate 1,440 logs per day.   But most company would analyze more than 1 type of log.  Sometime 3 applications of logs need to be monitored and that translates to over 4K logs per day.</a:t>
            </a:r>
          </a:p>
          <a:p>
            <a:r>
              <a:rPr lang="en-US" baseline="0" dirty="0"/>
              <a:t>When the Big Data problem stems from analyzing thousands of PC, thousands of mobile devices and even thousands of machines from 5 different data centers, the volume of logs can be generated from hundreds of millions per day to billions of logs if it takes 205 days to detect cyber intrusion.</a:t>
            </a:r>
          </a:p>
          <a:p>
            <a:endParaRPr lang="en-US" dirty="0"/>
          </a:p>
        </p:txBody>
      </p:sp>
    </p:spTree>
    <p:extLst>
      <p:ext uri="{BB962C8B-B14F-4D97-AF65-F5344CB8AC3E}">
        <p14:creationId xmlns:p14="http://schemas.microsoft.com/office/powerpoint/2010/main" val="8653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Semi-Structure</a:t>
            </a:r>
            <a:r>
              <a:rPr lang="en-US" baseline="0" dirty="0"/>
              <a:t> because the structure part is only time-stamp, IP address, standards for vlog.  But most of it is unstructured.   This explains why the unstructured part is growing.</a:t>
            </a:r>
            <a:endParaRPr lang="en-US" dirty="0"/>
          </a:p>
          <a:p>
            <a:endParaRPr lang="en-US" dirty="0"/>
          </a:p>
          <a:p>
            <a:r>
              <a:rPr lang="en-US" dirty="0"/>
              <a:t>Most Unstructured Data are:</a:t>
            </a:r>
          </a:p>
          <a:p>
            <a:pPr lvl="1"/>
            <a:r>
              <a:rPr lang="en-US" dirty="0"/>
              <a:t>Social Media Data with Personal Credit Card Information</a:t>
            </a:r>
          </a:p>
          <a:p>
            <a:pPr lvl="1"/>
            <a:r>
              <a:rPr lang="en-US" dirty="0"/>
              <a:t>Geo-Location (semi-structured and unstructured)</a:t>
            </a:r>
            <a:r>
              <a:rPr lang="en-US" baseline="0" dirty="0"/>
              <a:t> – where is the credit card been used</a:t>
            </a:r>
          </a:p>
          <a:p>
            <a:pPr lvl="1"/>
            <a:r>
              <a:rPr lang="en-US" baseline="0" dirty="0"/>
              <a:t>Emails with attachments and links to bad list of URLs</a:t>
            </a:r>
          </a:p>
          <a:p>
            <a:pPr marL="174625" lvl="1" indent="0">
              <a:buNone/>
            </a:pPr>
            <a:endParaRPr lang="en-US" baseline="0" dirty="0"/>
          </a:p>
          <a:p>
            <a:pPr lvl="1"/>
            <a:endParaRPr lang="en-US" dirty="0"/>
          </a:p>
          <a:p>
            <a:endParaRPr lang="en-US" dirty="0"/>
          </a:p>
        </p:txBody>
      </p:sp>
    </p:spTree>
    <p:extLst>
      <p:ext uri="{BB962C8B-B14F-4D97-AF65-F5344CB8AC3E}">
        <p14:creationId xmlns:p14="http://schemas.microsoft.com/office/powerpoint/2010/main" val="371476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a:t>
            </a:r>
            <a:r>
              <a:rPr lang="en-US" baseline="0" dirty="0"/>
              <a:t> focus on network logs and not other logs.  </a:t>
            </a:r>
          </a:p>
          <a:p>
            <a:r>
              <a:rPr lang="en-US" baseline="0" dirty="0"/>
              <a:t>Don’t handle semi-structured and unstructured data</a:t>
            </a:r>
            <a:endParaRPr lang="en-US" dirty="0"/>
          </a:p>
        </p:txBody>
      </p:sp>
    </p:spTree>
    <p:extLst>
      <p:ext uri="{BB962C8B-B14F-4D97-AF65-F5344CB8AC3E}">
        <p14:creationId xmlns:p14="http://schemas.microsoft.com/office/powerpoint/2010/main" val="12976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Clr>
                <a:schemeClr val="accent5"/>
              </a:buClr>
              <a:buFont typeface="Wingdings" panose="05000000000000000000" pitchFamily="2" charset="2"/>
              <a:buChar char="§"/>
            </a:pPr>
            <a:r>
              <a:rPr lang="en-US" dirty="0"/>
              <a:t>Ne</a:t>
            </a:r>
            <a:r>
              <a:rPr lang="en-US" sz="1800" dirty="0"/>
              <a:t>xt gen cyber security systems – Logs, structured, unstructured semi-structured data from internal and external sources</a:t>
            </a:r>
          </a:p>
          <a:p>
            <a:pPr marL="174625" lvl="1" indent="0">
              <a:buClr>
                <a:schemeClr val="accent5"/>
              </a:buClr>
              <a:buFont typeface="Wingdings" panose="05000000000000000000" pitchFamily="2" charset="2"/>
              <a:buNone/>
            </a:pPr>
            <a:endParaRPr lang="en-US" sz="1800" dirty="0"/>
          </a:p>
          <a:p>
            <a:pPr lvl="1">
              <a:buClr>
                <a:schemeClr val="accent5"/>
              </a:buClr>
              <a:buFont typeface="Wingdings" panose="05000000000000000000" pitchFamily="2" charset="2"/>
              <a:buChar char="§"/>
            </a:pPr>
            <a:endParaRPr lang="en-US" sz="1800" dirty="0"/>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scale to petabytes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b="1" i="1" dirty="0"/>
              <a:t>Blend</a:t>
            </a:r>
            <a:r>
              <a:rPr lang="en-US" sz="1800" dirty="0"/>
              <a:t> all data sources </a:t>
            </a:r>
            <a:r>
              <a:rPr lang="en-US" sz="1800" b="1" i="1" dirty="0"/>
              <a:t>at scale </a:t>
            </a:r>
            <a:r>
              <a:rPr lang="en-US" sz="1800" dirty="0"/>
              <a:t>and making it ready for correlation across desperate sources.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setup automated alerts </a:t>
            </a:r>
          </a:p>
          <a:p>
            <a:pPr lvl="1">
              <a:buClr>
                <a:schemeClr val="accent5"/>
              </a:buClr>
              <a:buFont typeface="Wingdings" panose="05000000000000000000" pitchFamily="2" charset="2"/>
              <a:buChar char="§"/>
            </a:pPr>
            <a:endParaRPr lang="en-US" sz="1800" dirty="0"/>
          </a:p>
          <a:p>
            <a:pPr marL="0" indent="0">
              <a:buNone/>
            </a:pPr>
            <a:endParaRPr lang="en-US" dirty="0"/>
          </a:p>
        </p:txBody>
      </p:sp>
    </p:spTree>
    <p:extLst>
      <p:ext uri="{BB962C8B-B14F-4D97-AF65-F5344CB8AC3E}">
        <p14:creationId xmlns:p14="http://schemas.microsoft.com/office/powerpoint/2010/main" val="853060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2644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9" name="Title 1"/>
          <p:cNvSpPr>
            <a:spLocks noGrp="1"/>
          </p:cNvSpPr>
          <p:nvPr>
            <p:ph type="ctrTitle" hasCustomPrompt="1"/>
          </p:nvPr>
        </p:nvSpPr>
        <p:spPr>
          <a:xfrm>
            <a:off x="4047076"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7"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42" name="Picture 41"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pic>
        <p:nvPicPr>
          <p:cNvPr id="44" name="Picture 43" descr="pentaho HGC logo white.ai"/>
          <p:cNvPicPr>
            <a:picLocks noChangeAspect="1"/>
          </p:cNvPicPr>
          <p:nvPr userDrawn="1"/>
        </p:nvPicPr>
        <p:blipFill>
          <a:blip r:embed="rId3"/>
          <a:srcRect l="6774" t="23661" r="16452" b="30172"/>
          <a:stretch>
            <a:fillRect/>
          </a:stretch>
        </p:blipFill>
        <p:spPr>
          <a:xfrm>
            <a:off x="6158334" y="370512"/>
            <a:ext cx="2630065" cy="7754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28340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335316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2354119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470395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225224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95474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6"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3" name="Picture 2" descr="Dash.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16275"/>
            <a:ext cx="3617580" cy="4839926"/>
          </a:xfrm>
          <a:prstGeom prst="rect">
            <a:avLst/>
          </a:prstGeom>
        </p:spPr>
      </p:pic>
      <p:pic>
        <p:nvPicPr>
          <p:cNvPr id="43" name="Picture 42" descr="pentaho HGC logo CMYK.ai"/>
          <p:cNvPicPr>
            <a:picLocks noChangeAspect="1"/>
          </p:cNvPicPr>
          <p:nvPr userDrawn="1"/>
        </p:nvPicPr>
        <p:blipFill>
          <a:blip r:embed="rId3"/>
          <a:srcRect l="8065" t="26645" r="16774" b="31500"/>
          <a:stretch>
            <a:fillRect/>
          </a:stretch>
        </p:blipFill>
        <p:spPr>
          <a:xfrm>
            <a:off x="6202784" y="236388"/>
            <a:ext cx="2574407" cy="7029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48" name="Rectangle 47"/>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9"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50"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709" b="11685"/>
          <a:stretch/>
        </p:blipFill>
        <p:spPr>
          <a:xfrm>
            <a:off x="0" y="387907"/>
            <a:ext cx="4034376" cy="4755593"/>
          </a:xfrm>
          <a:prstGeom prst="rect">
            <a:avLst/>
          </a:prstGeom>
        </p:spPr>
      </p:pic>
      <p:pic>
        <p:nvPicPr>
          <p:cNvPr id="42" name="Picture 41" descr="pentaho HGC logo CMYK.ai"/>
          <p:cNvPicPr>
            <a:picLocks noChangeAspect="1"/>
          </p:cNvPicPr>
          <p:nvPr userDrawn="1"/>
        </p:nvPicPr>
        <p:blipFill>
          <a:blip r:embed="rId3"/>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19396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51" name="Rectangle 50"/>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3"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54"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123" b="9644"/>
          <a:stretch/>
        </p:blipFill>
        <p:spPr>
          <a:xfrm>
            <a:off x="0" y="397573"/>
            <a:ext cx="3494225" cy="4745927"/>
          </a:xfrm>
          <a:prstGeom prst="rect">
            <a:avLst/>
          </a:prstGeom>
        </p:spPr>
      </p:pic>
      <p:pic>
        <p:nvPicPr>
          <p:cNvPr id="44" name="Picture 43" descr="pentaho HGC logo CMYK.ai"/>
          <p:cNvPicPr>
            <a:picLocks noChangeAspect="1"/>
          </p:cNvPicPr>
          <p:nvPr userDrawn="1"/>
        </p:nvPicPr>
        <p:blipFill>
          <a:blip r:embed="rId3"/>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265302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6604803"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225923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0" y="-35787"/>
            <a:ext cx="6520607" cy="732441"/>
          </a:xfrm>
        </p:spPr>
        <p:txBody>
          <a:bodyPr/>
          <a:lstStyle/>
          <a:p>
            <a:r>
              <a:rPr lang="en-US" dirty="0"/>
              <a:t>Click to edit Master title style</a:t>
            </a:r>
          </a:p>
        </p:txBody>
      </p:sp>
      <p:sp>
        <p:nvSpPr>
          <p:cNvPr id="3"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0"/>
          </p:nvPr>
        </p:nvSpPr>
        <p:spPr>
          <a:xfrm>
            <a:off x="263525" y="440465"/>
            <a:ext cx="6521450" cy="338554"/>
          </a:xfrm>
        </p:spPr>
        <p:txBody>
          <a:bodyPr/>
          <a:lstStyle>
            <a:lvl1pPr>
              <a:buNone/>
              <a:defRPr sz="1600">
                <a:solidFill>
                  <a:schemeClr val="bg1">
                    <a:lumMod val="50000"/>
                  </a:schemeClr>
                </a:solidFill>
              </a:defRPr>
            </a:lvl1pPr>
          </a:lstStyle>
          <a:p>
            <a:pPr lvl="0"/>
            <a:r>
              <a:rPr lang="en-US" dirty="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6590770"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51483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430887"/>
          </a:xfrm>
          <a:prstGeom prst="rect">
            <a:avLst/>
          </a:prstGeom>
          <a:noFill/>
          <a:effectLst>
            <a:outerShdw blurRad="50800" dist="38100" dir="5400000" algn="t" rotWithShape="0">
              <a:prstClr val="black">
                <a:alpha val="40000"/>
              </a:prstClr>
            </a:outerShdw>
          </a:effectLst>
        </p:spPr>
        <p:txBody>
          <a:bodyPr/>
          <a:lstStyle/>
          <a:p>
            <a:r>
              <a:rPr lang="en-US"/>
              <a:t>Click icon to add picture</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3"/>
            <a:ext cx="6562705"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13814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Ref idx="1002">
        <a:schemeClr val="bg1"/>
      </p:bgRef>
    </p:bg>
    <p:spTree>
      <p:nvGrpSpPr>
        <p:cNvPr id="1" name=""/>
        <p:cNvGrpSpPr/>
        <p:nvPr/>
      </p:nvGrpSpPr>
      <p:grpSpPr>
        <a:xfrm>
          <a:off x="0" y="0"/>
          <a:ext cx="0" cy="0"/>
          <a:chOff x="0" y="0"/>
          <a:chExt cx="0" cy="0"/>
        </a:xfrm>
      </p:grpSpPr>
      <p:sp>
        <p:nvSpPr>
          <p:cNvPr id="46" name="Rectangle 45"/>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48" name="Picture 47"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sp>
        <p:nvSpPr>
          <p:cNvPr id="39" name="Title 1"/>
          <p:cNvSpPr>
            <a:spLocks noGrp="1"/>
          </p:cNvSpPr>
          <p:nvPr>
            <p:ph type="ctrTitle" hasCustomPrompt="1"/>
          </p:nvPr>
        </p:nvSpPr>
        <p:spPr>
          <a:xfrm>
            <a:off x="4047067" y="1957366"/>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a:t>Title placeholder</a:t>
            </a:r>
          </a:p>
        </p:txBody>
      </p:sp>
      <p:pic>
        <p:nvPicPr>
          <p:cNvPr id="44" name="Picture 43" descr="pentaho HGC logo white.ai"/>
          <p:cNvPicPr>
            <a:picLocks noChangeAspect="1"/>
          </p:cNvPicPr>
          <p:nvPr userDrawn="1"/>
        </p:nvPicPr>
        <p:blipFill>
          <a:blip r:embed="rId3"/>
          <a:srcRect l="6774" t="23661" r="16452" b="30172"/>
          <a:stretch>
            <a:fillRect/>
          </a:stretch>
        </p:blipFill>
        <p:spPr>
          <a:xfrm>
            <a:off x="6158334" y="370512"/>
            <a:ext cx="2630065" cy="775473"/>
          </a:xfrm>
          <a:prstGeom prst="rect">
            <a:avLst/>
          </a:prstGeom>
        </p:spPr>
      </p:pic>
    </p:spTree>
    <p:extLst>
      <p:ext uri="{BB962C8B-B14F-4D97-AF65-F5344CB8AC3E}">
        <p14:creationId xmlns:p14="http://schemas.microsoft.com/office/powerpoint/2010/main" val="74031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package" Target="../embeddings/Microsoft_Word_Document.docx"/><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Box 34"/>
          <p:cNvSpPr txBox="1"/>
          <p:nvPr/>
        </p:nvSpPr>
        <p:spPr>
          <a:xfrm>
            <a:off x="5175046" y="4911221"/>
            <a:ext cx="3929281" cy="215444"/>
          </a:xfrm>
          <a:prstGeom prst="rect">
            <a:avLst/>
          </a:prstGeom>
          <a:noFill/>
        </p:spPr>
        <p:txBody>
          <a:bodyPr wrap="none" rtlCol="0">
            <a:spAutoFit/>
          </a:bodyPr>
          <a:lstStyle/>
          <a:p>
            <a:pPr algn="r"/>
            <a:r>
              <a:rPr lang="en-US" sz="800" kern="1200" dirty="0">
                <a:solidFill>
                  <a:schemeClr val="bg2">
                    <a:lumMod val="75000"/>
                    <a:alpha val="50000"/>
                  </a:schemeClr>
                </a:solidFill>
                <a:latin typeface="+mn-lt"/>
                <a:ea typeface="+mn-ea"/>
                <a:cs typeface="+mn-cs"/>
              </a:rPr>
              <a:t>© 2015, </a:t>
            </a:r>
            <a:r>
              <a:rPr lang="en-US" sz="800" kern="1200" dirty="0" err="1">
                <a:solidFill>
                  <a:schemeClr val="bg2">
                    <a:lumMod val="75000"/>
                    <a:alpha val="50000"/>
                  </a:schemeClr>
                </a:solidFill>
                <a:latin typeface="+mn-lt"/>
                <a:ea typeface="+mn-ea"/>
                <a:cs typeface="+mn-cs"/>
              </a:rPr>
              <a:t>Pentaho</a:t>
            </a:r>
            <a:r>
              <a:rPr lang="en-US" sz="800" kern="1200" dirty="0">
                <a:solidFill>
                  <a:schemeClr val="bg2">
                    <a:lumMod val="75000"/>
                    <a:alpha val="50000"/>
                  </a:schemeClr>
                </a:solidFill>
                <a:latin typeface="+mn-lt"/>
                <a:ea typeface="+mn-ea"/>
                <a:cs typeface="+mn-cs"/>
              </a:rPr>
              <a:t>. All rights reserved. </a:t>
            </a:r>
            <a:r>
              <a:rPr lang="en-US" sz="800" kern="1200" dirty="0" err="1">
                <a:solidFill>
                  <a:schemeClr val="bg2">
                    <a:lumMod val="75000"/>
                    <a:alpha val="50000"/>
                  </a:schemeClr>
                </a:solidFill>
                <a:latin typeface="+mn-lt"/>
                <a:ea typeface="+mn-ea"/>
                <a:cs typeface="+mn-cs"/>
              </a:rPr>
              <a:t>pentaho.com</a:t>
            </a:r>
            <a:r>
              <a:rPr lang="en-US" sz="800" kern="1200" dirty="0">
                <a:solidFill>
                  <a:schemeClr val="bg2">
                    <a:lumMod val="75000"/>
                    <a:alpha val="50000"/>
                  </a:schemeClr>
                </a:solidFill>
                <a:latin typeface="+mn-lt"/>
                <a:ea typeface="+mn-ea"/>
                <a:cs typeface="+mn-cs"/>
              </a:rPr>
              <a:t>. Worldwide +1 (866) 660-7555</a:t>
            </a:r>
          </a:p>
        </p:txBody>
      </p:sp>
      <p:sp>
        <p:nvSpPr>
          <p:cNvPr id="16" name="Title Placeholder 1"/>
          <p:cNvSpPr>
            <a:spLocks noGrp="1"/>
          </p:cNvSpPr>
          <p:nvPr>
            <p:ph type="title"/>
          </p:nvPr>
        </p:nvSpPr>
        <p:spPr>
          <a:xfrm>
            <a:off x="264160" y="53113"/>
            <a:ext cx="6520607" cy="732441"/>
          </a:xfrm>
          <a:prstGeom prst="rect">
            <a:avLst/>
          </a:prstGeom>
        </p:spPr>
        <p:txBody>
          <a:bodyPr vert="horz" lIns="91440" tIns="0" rIns="91440" bIns="0" rtlCol="0" anchor="ctr">
            <a:normAutofit/>
          </a:bodyPr>
          <a:lstStyle/>
          <a:p>
            <a:pPr lvl="0"/>
            <a:r>
              <a:rPr lang="en-US" dirty="0"/>
              <a:t>Click to edit Master title style</a:t>
            </a:r>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a:t>
            </a:fld>
            <a:endParaRPr lang="en-US" sz="800" dirty="0">
              <a:solidFill>
                <a:schemeClr val="tx1">
                  <a:alpha val="50000"/>
                </a:schemeClr>
              </a:solidFill>
              <a:latin typeface="+mj-lt"/>
            </a:endParaRPr>
          </a:p>
        </p:txBody>
      </p:sp>
      <p:cxnSp>
        <p:nvCxnSpPr>
          <p:cNvPr id="9" name="Straight Connector 8"/>
          <p:cNvCxnSpPr/>
          <p:nvPr/>
        </p:nvCxnSpPr>
        <p:spPr>
          <a:xfrm>
            <a:off x="0" y="800582"/>
            <a:ext cx="9144000" cy="1588"/>
          </a:xfrm>
          <a:prstGeom prst="line">
            <a:avLst/>
          </a:prstGeom>
          <a:ln w="15875" cap="flat" cmpd="sng" algn="ctr">
            <a:solidFill>
              <a:srgbClr val="7F7F7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4" name="Object 43"/>
          <p:cNvGraphicFramePr>
            <a:graphicFrameLocks noChangeAspect="1"/>
          </p:cNvGraphicFramePr>
          <p:nvPr/>
        </p:nvGraphicFramePr>
        <p:xfrm>
          <a:off x="1143000" y="2482850"/>
          <a:ext cx="6858000" cy="177800"/>
        </p:xfrm>
        <a:graphic>
          <a:graphicData uri="http://schemas.openxmlformats.org/presentationml/2006/ole">
            <mc:AlternateContent xmlns:mc="http://schemas.openxmlformats.org/markup-compatibility/2006">
              <mc:Choice xmlns:v="urn:schemas-microsoft-com:vml" Requires="v">
                <p:oleObj spid="_x0000_s1148" name="Document" r:id="rId18" imgW="6858000" imgH="177800" progId="Word.Document.12">
                  <p:embed/>
                </p:oleObj>
              </mc:Choice>
              <mc:Fallback>
                <p:oleObj name="Document" r:id="rId18" imgW="6858000" imgH="177800" progId="Word.Document.12">
                  <p:embed/>
                  <p:pic>
                    <p:nvPicPr>
                      <p:cNvPr id="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3000" y="2482850"/>
                        <a:ext cx="6858000" cy="177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46" name="Picture 45" descr="pentaho HGC logo CMYK.ai"/>
          <p:cNvPicPr>
            <a:picLocks noChangeAspect="1"/>
          </p:cNvPicPr>
          <p:nvPr userDrawn="1"/>
        </p:nvPicPr>
        <p:blipFill>
          <a:blip r:embed="rId20"/>
          <a:srcRect l="8065" t="26645" r="16774" b="31500"/>
          <a:stretch>
            <a:fillRect/>
          </a:stretch>
        </p:blipFill>
        <p:spPr>
          <a:xfrm>
            <a:off x="6858000" y="116613"/>
            <a:ext cx="2057400" cy="561772"/>
          </a:xfrm>
          <a:prstGeom prst="rect">
            <a:avLst/>
          </a:prstGeom>
        </p:spPr>
      </p:pic>
    </p:spTree>
    <p:extLst>
      <p:ext uri="{BB962C8B-B14F-4D97-AF65-F5344CB8AC3E}">
        <p14:creationId xmlns:p14="http://schemas.microsoft.com/office/powerpoint/2010/main" val="31414261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07" r:id="rId3"/>
    <p:sldLayoutId id="2147483712" r:id="rId4"/>
    <p:sldLayoutId id="2147483691" r:id="rId5"/>
    <p:sldLayoutId id="2147483715" r:id="rId6"/>
    <p:sldLayoutId id="2147483654" r:id="rId7"/>
    <p:sldLayoutId id="2147483669" r:id="rId8"/>
    <p:sldLayoutId id="2147483711" r:id="rId9"/>
    <p:sldLayoutId id="2147483716" r:id="rId10"/>
    <p:sldLayoutId id="2147483718" r:id="rId11"/>
    <p:sldLayoutId id="2147483719" r:id="rId12"/>
    <p:sldLayoutId id="2147483720" r:id="rId13"/>
    <p:sldLayoutId id="2147483721" r:id="rId14"/>
    <p:sldLayoutId id="2147483722" r:id="rId15"/>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hf hdr="0" ftr="0" dt="0"/>
  <p:txStyles>
    <p:title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emf"/><Relationship Id="rId3" Type="http://schemas.openxmlformats.org/officeDocument/2006/relationships/image" Target="../media/image19.emf"/><Relationship Id="rId7" Type="http://schemas.openxmlformats.org/officeDocument/2006/relationships/image" Target="../media/image23.png"/><Relationship Id="rId12" Type="http://schemas.openxmlformats.org/officeDocument/2006/relationships/image" Target="../media/image28.emf"/><Relationship Id="rId2" Type="http://schemas.openxmlformats.org/officeDocument/2006/relationships/notesSlide" Target="../notesSlides/notesSlide10.xml"/><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emf"/><Relationship Id="rId11" Type="http://schemas.openxmlformats.org/officeDocument/2006/relationships/image" Target="../media/image27.png"/><Relationship Id="rId5" Type="http://schemas.openxmlformats.org/officeDocument/2006/relationships/image" Target="../media/image21.emf"/><Relationship Id="rId15" Type="http://schemas.openxmlformats.org/officeDocument/2006/relationships/image" Target="../media/image31.emf"/><Relationship Id="rId10" Type="http://schemas.openxmlformats.org/officeDocument/2006/relationships/image" Target="../media/image26.png"/><Relationship Id="rId4" Type="http://schemas.openxmlformats.org/officeDocument/2006/relationships/image" Target="../media/image20.emf"/><Relationship Id="rId9" Type="http://schemas.openxmlformats.org/officeDocument/2006/relationships/image" Target="../media/image25.pn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mailto:mike.lee@company.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chart" Target="../charts/chart5.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Cyber Security Analytics</a:t>
            </a:r>
          </a:p>
        </p:txBody>
      </p:sp>
      <p:sp>
        <p:nvSpPr>
          <p:cNvPr id="3" name="Subtitle 2"/>
          <p:cNvSpPr>
            <a:spLocks noGrp="1"/>
          </p:cNvSpPr>
          <p:nvPr>
            <p:ph type="subTitle" idx="1"/>
          </p:nvPr>
        </p:nvSpPr>
        <p:spPr/>
        <p:txBody>
          <a:bodyPr/>
          <a:lstStyle/>
          <a:p>
            <a:r>
              <a:rPr lang="en-US" dirty="0"/>
              <a:t>Your Name</a:t>
            </a:r>
          </a:p>
          <a:p>
            <a:r>
              <a:rPr lang="en-US" dirty="0"/>
              <a:t>Your Title or Date </a:t>
            </a:r>
          </a:p>
        </p:txBody>
      </p:sp>
      <p:sp>
        <p:nvSpPr>
          <p:cNvPr id="4" name="Rectangle 3"/>
          <p:cNvSpPr/>
          <p:nvPr/>
        </p:nvSpPr>
        <p:spPr>
          <a:xfrm>
            <a:off x="371475" y="1009650"/>
            <a:ext cx="2266950" cy="981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316277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66000"/>
              </a:schemeClr>
            </a:gs>
            <a:gs pos="100000">
              <a:schemeClr val="bg1">
                <a:alpha val="0"/>
              </a:schemeClr>
            </a:gs>
          </a:gsLst>
          <a:lin ang="5400000" scaled="1"/>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8226" b="-664"/>
          <a:stretch/>
        </p:blipFill>
        <p:spPr>
          <a:xfrm>
            <a:off x="-1" y="814129"/>
            <a:ext cx="10816389" cy="4329371"/>
          </a:xfrm>
        </p:spPr>
      </p:pic>
      <p:sp>
        <p:nvSpPr>
          <p:cNvPr id="3" name="Title 2"/>
          <p:cNvSpPr>
            <a:spLocks noGrp="1"/>
          </p:cNvSpPr>
          <p:nvPr>
            <p:ph type="title"/>
          </p:nvPr>
        </p:nvSpPr>
        <p:spPr/>
        <p:txBody>
          <a:bodyPr/>
          <a:lstStyle/>
          <a:p>
            <a:r>
              <a:rPr lang="en-US" dirty="0"/>
              <a:t>Why Pentaho Cyber Security Analytics?</a:t>
            </a:r>
          </a:p>
        </p:txBody>
      </p:sp>
      <p:sp>
        <p:nvSpPr>
          <p:cNvPr id="5" name="TextBox 4"/>
          <p:cNvSpPr txBox="1"/>
          <p:nvPr/>
        </p:nvSpPr>
        <p:spPr>
          <a:xfrm>
            <a:off x="-542" y="774764"/>
            <a:ext cx="9143999" cy="4300796"/>
          </a:xfrm>
          <a:prstGeom prst="rect">
            <a:avLst/>
          </a:prstGeom>
          <a:gradFill>
            <a:gsLst>
              <a:gs pos="0">
                <a:schemeClr val="accent1">
                  <a:lumMod val="5000"/>
                  <a:lumOff val="95000"/>
                </a:schemeClr>
              </a:gs>
              <a:gs pos="100000">
                <a:schemeClr val="bg1">
                  <a:alpha val="0"/>
                </a:schemeClr>
              </a:gs>
            </a:gsLst>
            <a:lin ang="5400000" scaled="1"/>
          </a:gradFill>
        </p:spPr>
        <p:txBody>
          <a:bodyPr wrap="square" rtlCol="0">
            <a:spAutoFit/>
          </a:bodyPr>
          <a:lstStyle/>
          <a:p>
            <a:endParaRPr lang="en-US" dirty="0"/>
          </a:p>
        </p:txBody>
      </p:sp>
      <p:sp>
        <p:nvSpPr>
          <p:cNvPr id="7" name="TextBox 6"/>
          <p:cNvSpPr txBox="1"/>
          <p:nvPr/>
        </p:nvSpPr>
        <p:spPr>
          <a:xfrm>
            <a:off x="4869713" y="1129407"/>
            <a:ext cx="4278098" cy="4093428"/>
          </a:xfrm>
          <a:prstGeom prst="rect">
            <a:avLst/>
          </a:prstGeom>
          <a:gradFill>
            <a:gsLst>
              <a:gs pos="0">
                <a:srgbClr val="0070C0">
                  <a:alpha val="0"/>
                </a:srgbClr>
              </a:gs>
              <a:gs pos="100000">
                <a:schemeClr val="accent6">
                  <a:lumMod val="60000"/>
                  <a:lumOff val="40000"/>
                </a:schemeClr>
              </a:gs>
            </a:gsLst>
            <a:lin ang="5400000" scaled="1"/>
          </a:gradFill>
        </p:spPr>
        <p:txBody>
          <a:bodyPr wrap="square" rtlCol="0" anchor="ctr">
            <a:spAutoFit/>
          </a:bodyPr>
          <a:lstStyle/>
          <a:p>
            <a:endParaRPr lang="en-US" sz="800"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Automate preparation, blending, reporting and alerting of complex variety of data</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Fill some of the resource gaps through automation</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Integrate predictive analytics for near real time behavioral analytics</a:t>
            </a:r>
          </a:p>
          <a:p>
            <a:pPr marL="285750" indent="-285750">
              <a:buFont typeface="Arial" panose="020B0604020202020204" pitchFamily="34" charset="0"/>
              <a:buChar char="•"/>
            </a:pPr>
            <a:endParaRPr lang="en-US"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accent1"/>
                </a:solidFill>
                <a:effectLst>
                  <a:outerShdw blurRad="38100" dist="25400" dir="5400000" algn="ctr" rotWithShape="0">
                    <a:srgbClr val="6E747A">
                      <a:alpha val="43000"/>
                    </a:srgbClr>
                  </a:outerShdw>
                </a:effectLst>
              </a:rPr>
              <a:t>Reduces </a:t>
            </a:r>
            <a:r>
              <a:rPr lang="en-US" dirty="0">
                <a:ln w="0"/>
                <a:solidFill>
                  <a:srgbClr val="00B050"/>
                </a:solidFill>
                <a:effectLst>
                  <a:outerShdw blurRad="38100" dist="25400" dir="5400000" algn="ctr" rotWithShape="0">
                    <a:srgbClr val="6E747A">
                      <a:alpha val="43000"/>
                    </a:srgbClr>
                  </a:outerShdw>
                </a:effectLst>
              </a:rPr>
              <a:t>complexity</a:t>
            </a:r>
            <a:r>
              <a:rPr lang="en-US" dirty="0">
                <a:ln w="0"/>
                <a:solidFill>
                  <a:schemeClr val="accent1"/>
                </a:solidFill>
                <a:effectLst>
                  <a:outerShdw blurRad="38100" dist="25400" dir="5400000" algn="ctr" rotWithShape="0">
                    <a:srgbClr val="6E747A">
                      <a:alpha val="43000"/>
                    </a:srgbClr>
                  </a:outerShdw>
                </a:effectLst>
              </a:rPr>
              <a:t> without the deep cost to deploy, maintain and operate.</a:t>
            </a:r>
          </a:p>
          <a:p>
            <a:endParaRPr lang="en-US" dirty="0">
              <a:ln w="0"/>
              <a:solidFill>
                <a:schemeClr val="accent1"/>
              </a:solidFill>
              <a:effectLst>
                <a:outerShdw blurRad="38100" dist="25400" dir="5400000" algn="ctr" rotWithShape="0">
                  <a:srgbClr val="6E747A">
                    <a:alpha val="43000"/>
                  </a:srgbClr>
                </a:outerShdw>
              </a:effectLst>
            </a:endParaRPr>
          </a:p>
          <a:p>
            <a:endParaRPr lang="en-US" dirty="0">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89626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42594"/>
            <a:ext cx="6520607" cy="732441"/>
          </a:xfrm>
        </p:spPr>
        <p:txBody>
          <a:bodyPr>
            <a:noAutofit/>
          </a:bodyPr>
          <a:lstStyle/>
          <a:p>
            <a:pPr>
              <a:defRPr/>
            </a:pPr>
            <a:r>
              <a:rPr lang="en-US" dirty="0"/>
              <a:t>Blend Logs and Business Data with 360 view - Cyber Security Investigating</a:t>
            </a:r>
          </a:p>
        </p:txBody>
      </p:sp>
      <p:cxnSp>
        <p:nvCxnSpPr>
          <p:cNvPr id="184" name="Straight Arrow Connector 183"/>
          <p:cNvCxnSpPr/>
          <p:nvPr/>
        </p:nvCxnSpPr>
        <p:spPr bwMode="auto">
          <a:xfrm>
            <a:off x="4206482" y="4273735"/>
            <a:ext cx="48290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5" name="Rounded Rectangle 184"/>
          <p:cNvSpPr>
            <a:spLocks noChangeArrowheads="1"/>
          </p:cNvSpPr>
          <p:nvPr/>
        </p:nvSpPr>
        <p:spPr bwMode="auto">
          <a:xfrm>
            <a:off x="4747995" y="3935597"/>
            <a:ext cx="594121" cy="681038"/>
          </a:xfrm>
          <a:prstGeom prst="roundRect">
            <a:avLst>
              <a:gd name="adj" fmla="val 6581"/>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45151" name="Title 2"/>
          <p:cNvSpPr txBox="1">
            <a:spLocks/>
          </p:cNvSpPr>
          <p:nvPr/>
        </p:nvSpPr>
        <p:spPr bwMode="auto">
          <a:xfrm>
            <a:off x="4736115" y="4155238"/>
            <a:ext cx="623047" cy="403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800" b="0" dirty="0">
                <a:solidFill>
                  <a:srgbClr val="0055B8"/>
                </a:solidFill>
              </a:rPr>
              <a:t>Existing ETL Tool or </a:t>
            </a:r>
            <a:r>
              <a:rPr lang="en-US" altLang="en-US" sz="800" dirty="0">
                <a:solidFill>
                  <a:srgbClr val="0055B8"/>
                </a:solidFill>
              </a:rPr>
              <a:t>PDI</a:t>
            </a:r>
          </a:p>
        </p:txBody>
      </p:sp>
      <p:cxnSp>
        <p:nvCxnSpPr>
          <p:cNvPr id="187" name="Straight Arrow Connector 186"/>
          <p:cNvCxnSpPr/>
          <p:nvPr/>
        </p:nvCxnSpPr>
        <p:spPr bwMode="auto">
          <a:xfrm>
            <a:off x="5401647" y="4273735"/>
            <a:ext cx="251222"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5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3992050"/>
            <a:ext cx="495300" cy="13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60" name="Picture 12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66384" y="4035002"/>
            <a:ext cx="599089" cy="57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7" name="Title 2"/>
          <p:cNvSpPr txBox="1">
            <a:spLocks/>
          </p:cNvSpPr>
          <p:nvPr/>
        </p:nvSpPr>
        <p:spPr bwMode="auto">
          <a:xfrm>
            <a:off x="3580213" y="4285641"/>
            <a:ext cx="553640" cy="2857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EDW</a:t>
            </a:r>
          </a:p>
        </p:txBody>
      </p:sp>
      <p:pic>
        <p:nvPicPr>
          <p:cNvPr id="45158" name="Picture 16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54414" y="379461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59" name="Picture 16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82964" y="408036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3" name="Title 2"/>
          <p:cNvSpPr txBox="1">
            <a:spLocks/>
          </p:cNvSpPr>
          <p:nvPr/>
        </p:nvSpPr>
        <p:spPr bwMode="auto">
          <a:xfrm>
            <a:off x="5724307" y="4257066"/>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Data Marts</a:t>
            </a:r>
          </a:p>
        </p:txBody>
      </p:sp>
      <p:sp>
        <p:nvSpPr>
          <p:cNvPr id="180" name="Rounded Rectangle 179"/>
          <p:cNvSpPr>
            <a:spLocks noChangeArrowheads="1"/>
          </p:cNvSpPr>
          <p:nvPr/>
        </p:nvSpPr>
        <p:spPr bwMode="auto">
          <a:xfrm>
            <a:off x="7945305" y="1930585"/>
            <a:ext cx="685800" cy="1428750"/>
          </a:xfrm>
          <a:prstGeom prst="roundRect">
            <a:avLst>
              <a:gd name="adj" fmla="val 598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46" name="Picture 15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02550" y="2007562"/>
            <a:ext cx="571500" cy="151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 name="Title 2"/>
          <p:cNvSpPr txBox="1">
            <a:spLocks/>
          </p:cNvSpPr>
          <p:nvPr/>
        </p:nvSpPr>
        <p:spPr bwMode="auto">
          <a:xfrm>
            <a:off x="7912552" y="2146119"/>
            <a:ext cx="747436" cy="228600"/>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Cyber </a:t>
            </a:r>
            <a:r>
              <a:rPr lang="en-US" sz="1000" b="1" dirty="0" err="1">
                <a:solidFill>
                  <a:srgbClr val="0055B8"/>
                </a:solidFill>
                <a:latin typeface="Arial"/>
                <a:ea typeface="Open Sans Light" pitchFamily="34" charset="0"/>
                <a:cs typeface="Arial"/>
              </a:rPr>
              <a:t>SecurityAnalytics</a:t>
            </a:r>
            <a:endParaRPr lang="en-US" sz="1000" b="1" dirty="0">
              <a:solidFill>
                <a:srgbClr val="0055B8"/>
              </a:solidFill>
              <a:latin typeface="Arial"/>
              <a:ea typeface="Open Sans Light" pitchFamily="34" charset="0"/>
              <a:cs typeface="Arial"/>
            </a:endParaRPr>
          </a:p>
        </p:txBody>
      </p:sp>
      <p:pic>
        <p:nvPicPr>
          <p:cNvPr id="45148" name="Picture 15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54243" y="2684497"/>
            <a:ext cx="4667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0" name="Rounded Rectangle 159"/>
          <p:cNvSpPr>
            <a:spLocks noChangeArrowheads="1"/>
          </p:cNvSpPr>
          <p:nvPr/>
        </p:nvSpPr>
        <p:spPr bwMode="auto">
          <a:xfrm>
            <a:off x="1801479" y="3091444"/>
            <a:ext cx="685800" cy="1503759"/>
          </a:xfrm>
          <a:prstGeom prst="roundRect">
            <a:avLst>
              <a:gd name="adj" fmla="val 501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32" name="Picture 8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0274" y="4036511"/>
            <a:ext cx="485775"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 name="Title 2"/>
          <p:cNvSpPr txBox="1">
            <a:spLocks/>
          </p:cNvSpPr>
          <p:nvPr/>
        </p:nvSpPr>
        <p:spPr bwMode="auto">
          <a:xfrm>
            <a:off x="1801479" y="3367215"/>
            <a:ext cx="685800" cy="641747"/>
          </a:xfrm>
          <a:prstGeom prst="rect">
            <a:avLst/>
          </a:prstGeom>
        </p:spPr>
        <p:txBody>
          <a:bodyPr>
            <a:normAutofit fontScale="82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Existing</a:t>
            </a:r>
          </a:p>
          <a:p>
            <a:pPr algn="ctr" fontAlgn="auto">
              <a:spcAft>
                <a:spcPts val="0"/>
              </a:spcAft>
              <a:defRPr/>
            </a:pPr>
            <a:r>
              <a:rPr lang="en-US" sz="1100" dirty="0">
                <a:solidFill>
                  <a:srgbClr val="0055B8"/>
                </a:solidFill>
                <a:latin typeface="Arial"/>
                <a:ea typeface="Open Sans Light" pitchFamily="34" charset="0"/>
                <a:cs typeface="Arial"/>
              </a:rPr>
              <a:t>ETL Tool</a:t>
            </a:r>
          </a:p>
          <a:p>
            <a:pPr algn="ctr" fontAlgn="auto">
              <a:spcAft>
                <a:spcPts val="0"/>
              </a:spcAft>
              <a:defRPr/>
            </a:pPr>
            <a:r>
              <a:rPr lang="en-US" sz="1100" dirty="0">
                <a:solidFill>
                  <a:srgbClr val="0055B8"/>
                </a:solidFill>
                <a:latin typeface="Arial"/>
                <a:ea typeface="Open Sans Light" pitchFamily="34" charset="0"/>
                <a:cs typeface="Arial"/>
              </a:rPr>
              <a:t>or </a:t>
            </a:r>
            <a:r>
              <a:rPr lang="en-US" sz="1100" b="1" dirty="0">
                <a:solidFill>
                  <a:srgbClr val="0055B8"/>
                </a:solidFill>
                <a:latin typeface="Arial"/>
                <a:ea typeface="Open Sans Light" pitchFamily="34" charset="0"/>
                <a:cs typeface="Arial"/>
              </a:rPr>
              <a:t>Pentaho</a:t>
            </a:r>
          </a:p>
        </p:txBody>
      </p:sp>
      <p:pic>
        <p:nvPicPr>
          <p:cNvPr id="45134" name="Picture 12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8838" y="3206269"/>
            <a:ext cx="571500" cy="15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5" name="Straight Arrow Connector 164"/>
          <p:cNvCxnSpPr/>
          <p:nvPr/>
        </p:nvCxnSpPr>
        <p:spPr bwMode="auto">
          <a:xfrm>
            <a:off x="2650524" y="4273735"/>
            <a:ext cx="83086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3" name="Title 2"/>
          <p:cNvSpPr txBox="1">
            <a:spLocks/>
          </p:cNvSpPr>
          <p:nvPr/>
        </p:nvSpPr>
        <p:spPr bwMode="auto">
          <a:xfrm>
            <a:off x="149975" y="3310161"/>
            <a:ext cx="113274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Employees or Outsiders </a:t>
            </a:r>
          </a:p>
        </p:txBody>
      </p:sp>
      <p:pic>
        <p:nvPicPr>
          <p:cNvPr id="45144" name="Picture 6" descr="people-cycle.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6689" y="3092256"/>
            <a:ext cx="255229" cy="245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73" name="Straight Arrow Connector 172"/>
          <p:cNvCxnSpPr/>
          <p:nvPr/>
        </p:nvCxnSpPr>
        <p:spPr bwMode="auto">
          <a:xfrm>
            <a:off x="1020053" y="3841538"/>
            <a:ext cx="6975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2" name="Title 2"/>
          <p:cNvSpPr txBox="1">
            <a:spLocks/>
          </p:cNvSpPr>
          <p:nvPr/>
        </p:nvSpPr>
        <p:spPr bwMode="auto">
          <a:xfrm>
            <a:off x="232101" y="3895460"/>
            <a:ext cx="914400" cy="21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SIEM</a:t>
            </a:r>
          </a:p>
        </p:txBody>
      </p:sp>
      <p:pic>
        <p:nvPicPr>
          <p:cNvPr id="45139" name="Picture 7" descr="document-download.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0827" y="4172370"/>
            <a:ext cx="312274" cy="231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40" name="Title 2"/>
          <p:cNvSpPr txBox="1">
            <a:spLocks/>
          </p:cNvSpPr>
          <p:nvPr/>
        </p:nvSpPr>
        <p:spPr bwMode="auto">
          <a:xfrm>
            <a:off x="228513" y="4374257"/>
            <a:ext cx="87595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External </a:t>
            </a:r>
            <a:r>
              <a:rPr lang="en-US" altLang="en-US" sz="1000" b="0" dirty="0" err="1">
                <a:solidFill>
                  <a:srgbClr val="0055B8"/>
                </a:solidFill>
              </a:rPr>
              <a:t>WatchList</a:t>
            </a:r>
            <a:r>
              <a:rPr lang="en-US" altLang="en-US" sz="1000" b="0" dirty="0">
                <a:solidFill>
                  <a:srgbClr val="0055B8"/>
                </a:solidFill>
              </a:rPr>
              <a:t> of URL sites</a:t>
            </a:r>
          </a:p>
        </p:txBody>
      </p:sp>
      <p:pic>
        <p:nvPicPr>
          <p:cNvPr id="45127" name="Picture 3" descr="laptop-chart.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32775" y="3697692"/>
            <a:ext cx="312274" cy="219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24" name="Picture 10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877716" y="3912451"/>
            <a:ext cx="909362" cy="761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9" name="Title 2"/>
          <p:cNvSpPr txBox="1">
            <a:spLocks/>
          </p:cNvSpPr>
          <p:nvPr/>
        </p:nvSpPr>
        <p:spPr bwMode="auto">
          <a:xfrm>
            <a:off x="7986978" y="4197535"/>
            <a:ext cx="685800" cy="346472"/>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BI Tools</a:t>
            </a:r>
          </a:p>
        </p:txBody>
      </p:sp>
      <p:cxnSp>
        <p:nvCxnSpPr>
          <p:cNvPr id="147" name="Straight Arrow Connector 146"/>
          <p:cNvCxnSpPr>
            <a:endCxn id="45124" idx="1"/>
          </p:cNvCxnSpPr>
          <p:nvPr/>
        </p:nvCxnSpPr>
        <p:spPr bwMode="auto">
          <a:xfrm>
            <a:off x="6686283" y="4273735"/>
            <a:ext cx="1191433" cy="19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bwMode="auto">
          <a:xfrm flipV="1">
            <a:off x="8267964" y="3473635"/>
            <a:ext cx="4763" cy="481013"/>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bwMode="auto">
          <a:xfrm flipH="1">
            <a:off x="6686283" y="3941550"/>
            <a:ext cx="1586444"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pic>
        <p:nvPicPr>
          <p:cNvPr id="45086" name="Picture 4" descr="earth-chats.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33481" y="1454629"/>
            <a:ext cx="321459" cy="272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Title 2"/>
          <p:cNvSpPr txBox="1">
            <a:spLocks/>
          </p:cNvSpPr>
          <p:nvPr/>
        </p:nvSpPr>
        <p:spPr bwMode="auto">
          <a:xfrm>
            <a:off x="291636" y="1711953"/>
            <a:ext cx="857250" cy="245268"/>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Sophos</a:t>
            </a:r>
          </a:p>
        </p:txBody>
      </p:sp>
      <p:cxnSp>
        <p:nvCxnSpPr>
          <p:cNvPr id="222" name="Straight Arrow Connector 221"/>
          <p:cNvCxnSpPr/>
          <p:nvPr/>
        </p:nvCxnSpPr>
        <p:spPr bwMode="auto">
          <a:xfrm>
            <a:off x="1020053" y="1930585"/>
            <a:ext cx="697536" cy="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15" name="Picture 95"/>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77576" y="1961133"/>
            <a:ext cx="246451" cy="24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9" name="Title 2"/>
          <p:cNvSpPr txBox="1">
            <a:spLocks/>
          </p:cNvSpPr>
          <p:nvPr/>
        </p:nvSpPr>
        <p:spPr bwMode="auto">
          <a:xfrm>
            <a:off x="460312" y="2175857"/>
            <a:ext cx="481012" cy="211931"/>
          </a:xfrm>
          <a:prstGeom prst="rect">
            <a:avLst/>
          </a:prstGeom>
        </p:spPr>
        <p:txBody>
          <a:bodyPr>
            <a:noAutofit/>
          </a:bodyPr>
          <a:lstStyle/>
          <a:p>
            <a:pPr algn="ctr" fontAlgn="auto">
              <a:spcAft>
                <a:spcPts val="0"/>
              </a:spcAft>
              <a:defRPr/>
            </a:pPr>
            <a:r>
              <a:rPr lang="en-US" sz="1000" dirty="0">
                <a:solidFill>
                  <a:srgbClr val="0055B8"/>
                </a:solidFill>
                <a:latin typeface="Arial"/>
                <a:ea typeface="Open Sans Light" pitchFamily="34" charset="0"/>
                <a:cs typeface="Arial"/>
              </a:rPr>
              <a:t>Web Logs</a:t>
            </a:r>
          </a:p>
        </p:txBody>
      </p:sp>
      <p:sp>
        <p:nvSpPr>
          <p:cNvPr id="45112" name="Title 2"/>
          <p:cNvSpPr txBox="1">
            <a:spLocks/>
          </p:cNvSpPr>
          <p:nvPr/>
        </p:nvSpPr>
        <p:spPr bwMode="auto">
          <a:xfrm>
            <a:off x="346012" y="1208284"/>
            <a:ext cx="688549" cy="15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LDAP</a:t>
            </a:r>
          </a:p>
        </p:txBody>
      </p:sp>
      <p:sp>
        <p:nvSpPr>
          <p:cNvPr id="218" name="Rounded Rectangle 217"/>
          <p:cNvSpPr>
            <a:spLocks noChangeArrowheads="1"/>
          </p:cNvSpPr>
          <p:nvPr/>
        </p:nvSpPr>
        <p:spPr bwMode="auto">
          <a:xfrm>
            <a:off x="1745597" y="1073338"/>
            <a:ext cx="764304" cy="1729977"/>
          </a:xfrm>
          <a:prstGeom prst="roundRect">
            <a:avLst>
              <a:gd name="adj" fmla="val 7252"/>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19" name="Title 2"/>
          <p:cNvSpPr txBox="1">
            <a:spLocks/>
          </p:cNvSpPr>
          <p:nvPr/>
        </p:nvSpPr>
        <p:spPr bwMode="auto">
          <a:xfrm>
            <a:off x="1665565" y="1461112"/>
            <a:ext cx="925860" cy="571500"/>
          </a:xfrm>
          <a:prstGeom prst="rect">
            <a:avLst/>
          </a:prstGeom>
        </p:spPr>
        <p:txBody>
          <a:bodyPr>
            <a:noAutofit/>
          </a:bodyPr>
          <a:lstStyle/>
          <a:p>
            <a:pPr algn="ctr" fontAlgn="auto">
              <a:spcAft>
                <a:spcPts val="0"/>
              </a:spcAft>
              <a:defRPr/>
            </a:pPr>
            <a:r>
              <a:rPr lang="en-US" sz="1050" dirty="0">
                <a:solidFill>
                  <a:srgbClr val="0055B8"/>
                </a:solidFill>
                <a:latin typeface="Arial"/>
                <a:ea typeface="Open Sans Light" pitchFamily="34" charset="0"/>
                <a:cs typeface="Arial"/>
              </a:rPr>
              <a:t>Automated Onboarding</a:t>
            </a:r>
            <a:endParaRPr lang="en-US" sz="1050" b="1" dirty="0">
              <a:solidFill>
                <a:srgbClr val="0055B8"/>
              </a:solidFill>
              <a:latin typeface="Arial"/>
              <a:ea typeface="Open Sans Light" pitchFamily="34" charset="0"/>
              <a:cs typeface="Arial"/>
            </a:endParaRPr>
          </a:p>
        </p:txBody>
      </p:sp>
      <p:pic>
        <p:nvPicPr>
          <p:cNvPr id="45107" name="Picture 12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39335" y="2083840"/>
            <a:ext cx="415711" cy="538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8" name="Picture 12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8512" y="1137246"/>
            <a:ext cx="571479" cy="151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1" name="Straight Arrow Connector 210"/>
          <p:cNvCxnSpPr>
            <a:endCxn id="45102" idx="1"/>
          </p:cNvCxnSpPr>
          <p:nvPr/>
        </p:nvCxnSpPr>
        <p:spPr bwMode="auto">
          <a:xfrm flipV="1">
            <a:off x="2650524" y="1899871"/>
            <a:ext cx="730122" cy="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02" name="Picture 136"/>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3380646" y="1587869"/>
            <a:ext cx="984772" cy="62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3" name="Picture 13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2451" y="1972440"/>
            <a:ext cx="251209" cy="186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 name="Title 2"/>
          <p:cNvSpPr txBox="1">
            <a:spLocks/>
          </p:cNvSpPr>
          <p:nvPr/>
        </p:nvSpPr>
        <p:spPr bwMode="auto">
          <a:xfrm>
            <a:off x="3479009" y="1629981"/>
            <a:ext cx="800099"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Hadoop</a:t>
            </a:r>
            <a:br>
              <a:rPr lang="en-US" sz="1100" dirty="0">
                <a:solidFill>
                  <a:srgbClr val="0055B8"/>
                </a:solidFill>
                <a:latin typeface="Arial"/>
                <a:ea typeface="Open Sans Light" pitchFamily="34" charset="0"/>
                <a:cs typeface="Arial"/>
              </a:rPr>
            </a:br>
            <a:r>
              <a:rPr lang="en-US" sz="1100" dirty="0">
                <a:solidFill>
                  <a:srgbClr val="0055B8"/>
                </a:solidFill>
                <a:latin typeface="Arial"/>
                <a:ea typeface="Open Sans Light" pitchFamily="34" charset="0"/>
                <a:cs typeface="Arial"/>
              </a:rPr>
              <a:t>Cluster</a:t>
            </a:r>
          </a:p>
        </p:txBody>
      </p:sp>
      <p:pic>
        <p:nvPicPr>
          <p:cNvPr id="45090" name="Picture 110" descr="spread-points.png"/>
          <p:cNvPicPr>
            <a:picLocks noChangeAspect="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556694" y="1057859"/>
            <a:ext cx="300788" cy="196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 name="Straight Arrow Connector 234"/>
          <p:cNvCxnSpPr/>
          <p:nvPr/>
        </p:nvCxnSpPr>
        <p:spPr bwMode="auto">
          <a:xfrm flipV="1">
            <a:off x="4264541" y="1874057"/>
            <a:ext cx="499405" cy="5957"/>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bwMode="auto">
          <a:xfrm flipV="1">
            <a:off x="5493324" y="1695267"/>
            <a:ext cx="365522" cy="595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084" name="Picture 14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0035" y="1297174"/>
            <a:ext cx="596248" cy="57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85" name="Picture 14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14391" y="1587767"/>
            <a:ext cx="655873" cy="63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3" name="Title 2"/>
          <p:cNvSpPr txBox="1">
            <a:spLocks/>
          </p:cNvSpPr>
          <p:nvPr/>
        </p:nvSpPr>
        <p:spPr bwMode="auto">
          <a:xfrm>
            <a:off x="5895755" y="1816287"/>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Analytic DB</a:t>
            </a:r>
          </a:p>
        </p:txBody>
      </p:sp>
      <p:cxnSp>
        <p:nvCxnSpPr>
          <p:cNvPr id="240" name="Straight Arrow Connector 239"/>
          <p:cNvCxnSpPr/>
          <p:nvPr/>
        </p:nvCxnSpPr>
        <p:spPr bwMode="auto">
          <a:xfrm rot="5400000">
            <a:off x="8138183" y="1681746"/>
            <a:ext cx="269082" cy="0"/>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p:nvPr/>
        </p:nvCxnSpPr>
        <p:spPr bwMode="auto">
          <a:xfrm flipH="1">
            <a:off x="6734432" y="1547206"/>
            <a:ext cx="1538292"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45069" name="TextBox 12"/>
          <p:cNvSpPr txBox="1">
            <a:spLocks noChangeArrowheads="1"/>
          </p:cNvSpPr>
          <p:nvPr/>
        </p:nvSpPr>
        <p:spPr bwMode="auto">
          <a:xfrm>
            <a:off x="4006800" y="2809919"/>
            <a:ext cx="3552327"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spcAft>
                <a:spcPts val="600"/>
              </a:spcAft>
              <a:buFontTx/>
              <a:buNone/>
            </a:pPr>
            <a:r>
              <a:rPr lang="en-US" altLang="en-US" sz="1050" dirty="0">
                <a:solidFill>
                  <a:srgbClr val="C00F2D"/>
                </a:solidFill>
                <a:latin typeface="Open Sans"/>
                <a:ea typeface="ＭＳ Ｐゴシック" charset="0"/>
                <a:cs typeface="Open Sans"/>
              </a:rPr>
              <a:t>On-Demand Integration &amp; Blending</a:t>
            </a:r>
          </a:p>
        </p:txBody>
      </p:sp>
      <p:cxnSp>
        <p:nvCxnSpPr>
          <p:cNvPr id="252" name="Straight Arrow Connector 251"/>
          <p:cNvCxnSpPr/>
          <p:nvPr/>
        </p:nvCxnSpPr>
        <p:spPr bwMode="auto">
          <a:xfrm flipH="1" flipV="1">
            <a:off x="4264541" y="3063835"/>
            <a:ext cx="3495503" cy="9753"/>
          </a:xfrm>
          <a:prstGeom prst="straightConnector1">
            <a:avLst/>
          </a:prstGeom>
          <a:ln>
            <a:solidFill>
              <a:schemeClr val="accent1"/>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bwMode="auto">
          <a:xfrm>
            <a:off x="5502234" y="2029078"/>
            <a:ext cx="2410318" cy="839388"/>
          </a:xfrm>
          <a:prstGeom prst="straightConnector1">
            <a:avLst/>
          </a:prstGeom>
          <a:ln>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06705" y="1466667"/>
            <a:ext cx="867212" cy="970359"/>
            <a:chOff x="4706705" y="1359087"/>
            <a:chExt cx="867212" cy="970359"/>
          </a:xfrm>
        </p:grpSpPr>
        <p:sp>
          <p:nvSpPr>
            <p:cNvPr id="236" name="Rounded Rectangle 235"/>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37" name="Title 2"/>
            <p:cNvSpPr txBox="1">
              <a:spLocks/>
            </p:cNvSpPr>
            <p:nvPr/>
          </p:nvSpPr>
          <p:spPr bwMode="auto">
            <a:xfrm>
              <a:off x="4706705" y="1650597"/>
              <a:ext cx="867212" cy="431284"/>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Data Integration </a:t>
              </a:r>
            </a:p>
          </p:txBody>
        </p:sp>
      </p:grpSp>
      <p:grpSp>
        <p:nvGrpSpPr>
          <p:cNvPr id="80" name="Group 79"/>
          <p:cNvGrpSpPr/>
          <p:nvPr/>
        </p:nvGrpSpPr>
        <p:grpSpPr>
          <a:xfrm>
            <a:off x="3381911" y="2878988"/>
            <a:ext cx="940646" cy="770946"/>
            <a:chOff x="4698817" y="1359087"/>
            <a:chExt cx="867212" cy="970359"/>
          </a:xfrm>
        </p:grpSpPr>
        <p:sp>
          <p:nvSpPr>
            <p:cNvPr id="81" name="Rounded Rectangle 80"/>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82" name="Title 2"/>
            <p:cNvSpPr txBox="1">
              <a:spLocks/>
            </p:cNvSpPr>
            <p:nvPr/>
          </p:nvSpPr>
          <p:spPr bwMode="auto">
            <a:xfrm>
              <a:off x="4698817" y="1694440"/>
              <a:ext cx="867212" cy="431284"/>
            </a:xfrm>
            <a:prstGeom prst="rect">
              <a:avLst/>
            </a:prstGeom>
          </p:spPr>
          <p:txBody>
            <a:bodyPr>
              <a:noAutofit/>
            </a:bodyPr>
            <a:lstStyle/>
            <a:p>
              <a:pPr algn="ctr" fontAlgn="auto">
                <a:spcAft>
                  <a:spcPts val="0"/>
                </a:spcAft>
                <a:defRPr/>
              </a:pPr>
              <a:r>
                <a:rPr lang="en-US" sz="1050" b="1" dirty="0">
                  <a:solidFill>
                    <a:srgbClr val="0055B8"/>
                  </a:solidFill>
                  <a:latin typeface="Arial"/>
                  <a:ea typeface="Open Sans Light" pitchFamily="34" charset="0"/>
                  <a:cs typeface="Arial"/>
                </a:rPr>
                <a:t>Data Integration </a:t>
              </a:r>
            </a:p>
          </p:txBody>
        </p:sp>
        <p:pic>
          <p:nvPicPr>
            <p:cNvPr id="8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0636" y="1438522"/>
              <a:ext cx="696913" cy="239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25" name="Straight Arrow Connector 124"/>
          <p:cNvCxnSpPr/>
          <p:nvPr/>
        </p:nvCxnSpPr>
        <p:spPr bwMode="auto">
          <a:xfrm flipH="1" flipV="1">
            <a:off x="3874580" y="2477574"/>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84"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1511280"/>
            <a:ext cx="696913" cy="189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3" name="Straight Arrow Connector 92"/>
          <p:cNvCxnSpPr/>
          <p:nvPr/>
        </p:nvCxnSpPr>
        <p:spPr bwMode="auto">
          <a:xfrm flipH="1" flipV="1">
            <a:off x="3868148" y="3660222"/>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784106" y="2132342"/>
            <a:ext cx="718128" cy="553998"/>
          </a:xfrm>
          <a:prstGeom prst="rect">
            <a:avLst/>
          </a:prstGeom>
          <a:solidFill>
            <a:schemeClr val="accent1">
              <a:lumMod val="75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000" b="1" dirty="0">
                <a:solidFill>
                  <a:schemeClr val="bg1"/>
                </a:solidFill>
              </a:rPr>
              <a:t>R, Python Weka</a:t>
            </a:r>
          </a:p>
        </p:txBody>
      </p:sp>
      <p:sp>
        <p:nvSpPr>
          <p:cNvPr id="75" name="Rectangle 74"/>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
        <p:nvSpPr>
          <p:cNvPr id="5" name="Rectangle 4"/>
          <p:cNvSpPr/>
          <p:nvPr/>
        </p:nvSpPr>
        <p:spPr>
          <a:xfrm>
            <a:off x="3481391" y="2149232"/>
            <a:ext cx="783150" cy="396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mj-lt"/>
              </a:rPr>
              <a:t>PDI in cluster processing</a:t>
            </a:r>
          </a:p>
        </p:txBody>
      </p:sp>
      <p:cxnSp>
        <p:nvCxnSpPr>
          <p:cNvPr id="78" name="Straight Arrow Connector 77"/>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85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4160" y="53113"/>
            <a:ext cx="6590770" cy="732441"/>
          </a:xfrm>
        </p:spPr>
        <p:txBody>
          <a:bodyPr/>
          <a:lstStyle/>
          <a:p>
            <a:r>
              <a:rPr lang="en-US" dirty="0"/>
              <a:t>Greatly improve analysis time</a:t>
            </a:r>
          </a:p>
        </p:txBody>
      </p:sp>
      <p:sp>
        <p:nvSpPr>
          <p:cNvPr id="4" name="Oval 3"/>
          <p:cNvSpPr/>
          <p:nvPr/>
        </p:nvSpPr>
        <p:spPr>
          <a:xfrm>
            <a:off x="419299" y="1536180"/>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 name="Oval 4"/>
          <p:cNvSpPr/>
          <p:nvPr/>
        </p:nvSpPr>
        <p:spPr>
          <a:xfrm>
            <a:off x="1591318" y="154783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7" name="Oval 6"/>
          <p:cNvSpPr/>
          <p:nvPr/>
        </p:nvSpPr>
        <p:spPr>
          <a:xfrm>
            <a:off x="2776465" y="152691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8" name="TextBox 7"/>
          <p:cNvSpPr txBox="1"/>
          <p:nvPr/>
        </p:nvSpPr>
        <p:spPr>
          <a:xfrm>
            <a:off x="2785179" y="1770634"/>
            <a:ext cx="880330" cy="461665"/>
          </a:xfrm>
          <a:prstGeom prst="rect">
            <a:avLst/>
          </a:prstGeom>
          <a:noFill/>
        </p:spPr>
        <p:txBody>
          <a:bodyPr wrap="square" rtlCol="0">
            <a:spAutoFit/>
          </a:bodyPr>
          <a:lstStyle/>
          <a:p>
            <a:pPr algn="ctr"/>
            <a:r>
              <a:rPr lang="en-US" sz="1200" dirty="0"/>
              <a:t>In-line Analytics</a:t>
            </a:r>
          </a:p>
        </p:txBody>
      </p:sp>
      <p:sp>
        <p:nvSpPr>
          <p:cNvPr id="10" name="TextBox 9"/>
          <p:cNvSpPr txBox="1"/>
          <p:nvPr/>
        </p:nvSpPr>
        <p:spPr>
          <a:xfrm>
            <a:off x="1565017" y="1689652"/>
            <a:ext cx="978929" cy="646331"/>
          </a:xfrm>
          <a:prstGeom prst="rect">
            <a:avLst/>
          </a:prstGeom>
          <a:noFill/>
        </p:spPr>
        <p:txBody>
          <a:bodyPr wrap="square" rtlCol="0" anchor="ctr">
            <a:spAutoFit/>
          </a:bodyPr>
          <a:lstStyle/>
          <a:p>
            <a:pPr algn="ctr"/>
            <a:r>
              <a:rPr lang="en-US" sz="1200" dirty="0"/>
              <a:t>Parse Logs &amp; Enrichment</a:t>
            </a:r>
          </a:p>
        </p:txBody>
      </p:sp>
      <p:sp>
        <p:nvSpPr>
          <p:cNvPr id="12" name="Oval 11"/>
          <p:cNvSpPr/>
          <p:nvPr/>
        </p:nvSpPr>
        <p:spPr>
          <a:xfrm>
            <a:off x="3990541" y="1517952"/>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3" name="TextBox 12"/>
          <p:cNvSpPr txBox="1"/>
          <p:nvPr/>
        </p:nvSpPr>
        <p:spPr>
          <a:xfrm>
            <a:off x="4118950" y="1836975"/>
            <a:ext cx="880330" cy="276999"/>
          </a:xfrm>
          <a:prstGeom prst="rect">
            <a:avLst/>
          </a:prstGeom>
          <a:noFill/>
        </p:spPr>
        <p:txBody>
          <a:bodyPr wrap="square" rtlCol="0">
            <a:spAutoFit/>
          </a:bodyPr>
          <a:lstStyle/>
          <a:p>
            <a:r>
              <a:rPr lang="en-US" sz="1200" dirty="0"/>
              <a:t>Alerting</a:t>
            </a:r>
          </a:p>
        </p:txBody>
      </p:sp>
      <p:sp>
        <p:nvSpPr>
          <p:cNvPr id="14" name="Oval 13"/>
          <p:cNvSpPr/>
          <p:nvPr/>
        </p:nvSpPr>
        <p:spPr>
          <a:xfrm>
            <a:off x="5218191" y="151986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5" name="TextBox 14"/>
          <p:cNvSpPr txBox="1"/>
          <p:nvPr/>
        </p:nvSpPr>
        <p:spPr>
          <a:xfrm>
            <a:off x="5283976" y="1856306"/>
            <a:ext cx="880330" cy="276999"/>
          </a:xfrm>
          <a:prstGeom prst="rect">
            <a:avLst/>
          </a:prstGeom>
          <a:noFill/>
        </p:spPr>
        <p:txBody>
          <a:bodyPr wrap="square" rtlCol="0">
            <a:spAutoFit/>
          </a:bodyPr>
          <a:lstStyle/>
          <a:p>
            <a:r>
              <a:rPr lang="en-US" sz="1200" dirty="0"/>
              <a:t>Reporting</a:t>
            </a:r>
          </a:p>
        </p:txBody>
      </p:sp>
      <p:sp>
        <p:nvSpPr>
          <p:cNvPr id="16" name="Oval 15"/>
          <p:cNvSpPr/>
          <p:nvPr/>
        </p:nvSpPr>
        <p:spPr>
          <a:xfrm>
            <a:off x="6434957" y="1500143"/>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7" name="TextBox 16"/>
          <p:cNvSpPr txBox="1"/>
          <p:nvPr/>
        </p:nvSpPr>
        <p:spPr>
          <a:xfrm>
            <a:off x="6420381" y="1745633"/>
            <a:ext cx="931925" cy="461665"/>
          </a:xfrm>
          <a:prstGeom prst="rect">
            <a:avLst/>
          </a:prstGeom>
          <a:noFill/>
        </p:spPr>
        <p:txBody>
          <a:bodyPr wrap="square" rtlCol="0">
            <a:spAutoFit/>
          </a:bodyPr>
          <a:lstStyle/>
          <a:p>
            <a:pPr algn="ctr"/>
            <a:r>
              <a:rPr lang="en-US" sz="1200" dirty="0" err="1"/>
              <a:t>InteractiveAnalytics</a:t>
            </a:r>
            <a:endParaRPr lang="en-US" sz="1200" dirty="0"/>
          </a:p>
        </p:txBody>
      </p:sp>
      <p:sp>
        <p:nvSpPr>
          <p:cNvPr id="18" name="Oval 17"/>
          <p:cNvSpPr/>
          <p:nvPr/>
        </p:nvSpPr>
        <p:spPr>
          <a:xfrm>
            <a:off x="7656812" y="149903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9" name="TextBox 18"/>
          <p:cNvSpPr txBox="1"/>
          <p:nvPr/>
        </p:nvSpPr>
        <p:spPr>
          <a:xfrm>
            <a:off x="7617811" y="1734799"/>
            <a:ext cx="1013025" cy="461665"/>
          </a:xfrm>
          <a:prstGeom prst="rect">
            <a:avLst/>
          </a:prstGeom>
          <a:noFill/>
        </p:spPr>
        <p:txBody>
          <a:bodyPr wrap="square" rtlCol="0">
            <a:spAutoFit/>
          </a:bodyPr>
          <a:lstStyle/>
          <a:p>
            <a:r>
              <a:rPr lang="en-US" sz="1200" dirty="0"/>
              <a:t>Security &amp; Governance</a:t>
            </a:r>
          </a:p>
        </p:txBody>
      </p:sp>
      <p:sp>
        <p:nvSpPr>
          <p:cNvPr id="20" name="Right Arrow 19"/>
          <p:cNvSpPr/>
          <p:nvPr/>
        </p:nvSpPr>
        <p:spPr>
          <a:xfrm>
            <a:off x="419299" y="1021132"/>
            <a:ext cx="8223278" cy="4038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p:cNvSpPr txBox="1"/>
          <p:nvPr/>
        </p:nvSpPr>
        <p:spPr>
          <a:xfrm>
            <a:off x="7062911" y="1084516"/>
            <a:ext cx="1679944" cy="276999"/>
          </a:xfrm>
          <a:prstGeom prst="rect">
            <a:avLst/>
          </a:prstGeom>
          <a:noFill/>
        </p:spPr>
        <p:txBody>
          <a:bodyPr wrap="square" rtlCol="0">
            <a:spAutoFit/>
          </a:bodyPr>
          <a:lstStyle/>
          <a:p>
            <a:r>
              <a:rPr lang="en-US" sz="1200" dirty="0">
                <a:solidFill>
                  <a:schemeClr val="bg1"/>
                </a:solidFill>
              </a:rPr>
              <a:t>Months to Never</a:t>
            </a:r>
          </a:p>
        </p:txBody>
      </p:sp>
      <p:sp>
        <p:nvSpPr>
          <p:cNvPr id="22" name="Flowchart: Process 21"/>
          <p:cNvSpPr/>
          <p:nvPr/>
        </p:nvSpPr>
        <p:spPr>
          <a:xfrm>
            <a:off x="419299" y="2660650"/>
            <a:ext cx="8223278" cy="45469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Simplified by Pentaho Cyber Security Analytics</a:t>
            </a:r>
          </a:p>
        </p:txBody>
      </p:sp>
      <p:cxnSp>
        <p:nvCxnSpPr>
          <p:cNvPr id="39" name="Straight Arrow Connector 38"/>
          <p:cNvCxnSpPr/>
          <p:nvPr/>
        </p:nvCxnSpPr>
        <p:spPr>
          <a:xfrm>
            <a:off x="1329076" y="20395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11736" y="204308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714552" y="203710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931322" y="2018272"/>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67145" y="201118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72158" y="200408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4104" y="3389790"/>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8" name="Oval 57"/>
          <p:cNvSpPr/>
          <p:nvPr/>
        </p:nvSpPr>
        <p:spPr>
          <a:xfrm>
            <a:off x="1606598" y="340144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9" name="Oval 58"/>
          <p:cNvSpPr/>
          <p:nvPr/>
        </p:nvSpPr>
        <p:spPr>
          <a:xfrm>
            <a:off x="2782220" y="338052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2" name="TextBox 61"/>
          <p:cNvSpPr txBox="1"/>
          <p:nvPr/>
        </p:nvSpPr>
        <p:spPr>
          <a:xfrm>
            <a:off x="444104" y="3736446"/>
            <a:ext cx="1058630" cy="276999"/>
          </a:xfrm>
          <a:prstGeom prst="rect">
            <a:avLst/>
          </a:prstGeom>
          <a:noFill/>
        </p:spPr>
        <p:txBody>
          <a:bodyPr wrap="square" rtlCol="0">
            <a:spAutoFit/>
          </a:bodyPr>
          <a:lstStyle/>
          <a:p>
            <a:r>
              <a:rPr lang="en-US" sz="1200" dirty="0">
                <a:solidFill>
                  <a:schemeClr val="bg1"/>
                </a:solidFill>
              </a:rPr>
              <a:t>Automated</a:t>
            </a:r>
          </a:p>
        </p:txBody>
      </p:sp>
      <p:sp>
        <p:nvSpPr>
          <p:cNvPr id="63" name="Oval 62"/>
          <p:cNvSpPr/>
          <p:nvPr/>
        </p:nvSpPr>
        <p:spPr>
          <a:xfrm>
            <a:off x="3977246" y="3371562"/>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5" name="Oval 64"/>
          <p:cNvSpPr/>
          <p:nvPr/>
        </p:nvSpPr>
        <p:spPr>
          <a:xfrm>
            <a:off x="5214421" y="337347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7" name="Oval 66"/>
          <p:cNvSpPr/>
          <p:nvPr/>
        </p:nvSpPr>
        <p:spPr>
          <a:xfrm>
            <a:off x="6440712" y="3353753"/>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9" name="Oval 68"/>
          <p:cNvSpPr/>
          <p:nvPr/>
        </p:nvSpPr>
        <p:spPr>
          <a:xfrm>
            <a:off x="7672092" y="335264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cxnSp>
        <p:nvCxnSpPr>
          <p:cNvPr id="71" name="Straight Arrow Connector 70"/>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527016" y="389669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10782" y="39002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904941" y="3871882"/>
            <a:ext cx="30257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163375" y="386479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06595" y="3739984"/>
            <a:ext cx="1058630" cy="276999"/>
          </a:xfrm>
          <a:prstGeom prst="rect">
            <a:avLst/>
          </a:prstGeom>
          <a:noFill/>
        </p:spPr>
        <p:txBody>
          <a:bodyPr wrap="square" rtlCol="0">
            <a:spAutoFit/>
          </a:bodyPr>
          <a:lstStyle/>
          <a:p>
            <a:r>
              <a:rPr lang="en-US" sz="1200" dirty="0">
                <a:solidFill>
                  <a:schemeClr val="bg1"/>
                </a:solidFill>
              </a:rPr>
              <a:t>Automated</a:t>
            </a:r>
          </a:p>
        </p:txBody>
      </p:sp>
      <p:sp>
        <p:nvSpPr>
          <p:cNvPr id="78" name="TextBox 77"/>
          <p:cNvSpPr txBox="1"/>
          <p:nvPr/>
        </p:nvSpPr>
        <p:spPr>
          <a:xfrm>
            <a:off x="2790352" y="3732889"/>
            <a:ext cx="1058630" cy="276999"/>
          </a:xfrm>
          <a:prstGeom prst="rect">
            <a:avLst/>
          </a:prstGeom>
          <a:noFill/>
        </p:spPr>
        <p:txBody>
          <a:bodyPr wrap="square" rtlCol="0">
            <a:spAutoFit/>
          </a:bodyPr>
          <a:lstStyle/>
          <a:p>
            <a:r>
              <a:rPr lang="en-US" sz="1200" dirty="0">
                <a:solidFill>
                  <a:schemeClr val="bg1"/>
                </a:solidFill>
              </a:rPr>
              <a:t>Automated</a:t>
            </a:r>
          </a:p>
        </p:txBody>
      </p:sp>
      <p:sp>
        <p:nvSpPr>
          <p:cNvPr id="79" name="TextBox 78"/>
          <p:cNvSpPr txBox="1"/>
          <p:nvPr/>
        </p:nvSpPr>
        <p:spPr>
          <a:xfrm>
            <a:off x="3984742" y="3725796"/>
            <a:ext cx="1058630" cy="276999"/>
          </a:xfrm>
          <a:prstGeom prst="rect">
            <a:avLst/>
          </a:prstGeom>
          <a:noFill/>
        </p:spPr>
        <p:txBody>
          <a:bodyPr wrap="square" rtlCol="0">
            <a:spAutoFit/>
          </a:bodyPr>
          <a:lstStyle/>
          <a:p>
            <a:r>
              <a:rPr lang="en-US" sz="1200" dirty="0">
                <a:solidFill>
                  <a:schemeClr val="bg1"/>
                </a:solidFill>
              </a:rPr>
              <a:t>Automated</a:t>
            </a:r>
          </a:p>
        </p:txBody>
      </p:sp>
      <p:sp>
        <p:nvSpPr>
          <p:cNvPr id="80" name="TextBox 79"/>
          <p:cNvSpPr txBox="1"/>
          <p:nvPr/>
        </p:nvSpPr>
        <p:spPr>
          <a:xfrm>
            <a:off x="5231193" y="3729335"/>
            <a:ext cx="1058630" cy="276999"/>
          </a:xfrm>
          <a:prstGeom prst="rect">
            <a:avLst/>
          </a:prstGeom>
          <a:noFill/>
        </p:spPr>
        <p:txBody>
          <a:bodyPr wrap="square" rtlCol="0">
            <a:spAutoFit/>
          </a:bodyPr>
          <a:lstStyle/>
          <a:p>
            <a:r>
              <a:rPr lang="en-US" sz="1200" dirty="0">
                <a:solidFill>
                  <a:schemeClr val="bg1"/>
                </a:solidFill>
              </a:rPr>
              <a:t>Automated</a:t>
            </a:r>
          </a:p>
        </p:txBody>
      </p:sp>
      <p:sp>
        <p:nvSpPr>
          <p:cNvPr id="81" name="TextBox 80"/>
          <p:cNvSpPr txBox="1"/>
          <p:nvPr/>
        </p:nvSpPr>
        <p:spPr>
          <a:xfrm>
            <a:off x="6373169" y="3700853"/>
            <a:ext cx="1058630" cy="276999"/>
          </a:xfrm>
          <a:prstGeom prst="rect">
            <a:avLst/>
          </a:prstGeom>
          <a:noFill/>
        </p:spPr>
        <p:txBody>
          <a:bodyPr wrap="square" rtlCol="0">
            <a:spAutoFit/>
          </a:bodyPr>
          <a:lstStyle/>
          <a:p>
            <a:pPr algn="ctr"/>
            <a:r>
              <a:rPr lang="en-US" sz="1200" dirty="0">
                <a:solidFill>
                  <a:schemeClr val="bg1"/>
                </a:solidFill>
              </a:rPr>
              <a:t>Automated</a:t>
            </a:r>
          </a:p>
        </p:txBody>
      </p:sp>
      <p:sp>
        <p:nvSpPr>
          <p:cNvPr id="82" name="TextBox 81"/>
          <p:cNvSpPr txBox="1"/>
          <p:nvPr/>
        </p:nvSpPr>
        <p:spPr>
          <a:xfrm>
            <a:off x="7634556" y="3591306"/>
            <a:ext cx="1058630" cy="461665"/>
          </a:xfrm>
          <a:prstGeom prst="rect">
            <a:avLst/>
          </a:prstGeom>
          <a:noFill/>
        </p:spPr>
        <p:txBody>
          <a:bodyPr wrap="square" rtlCol="0">
            <a:spAutoFit/>
          </a:bodyPr>
          <a:lstStyle/>
          <a:p>
            <a:r>
              <a:rPr lang="en-US" sz="1200" dirty="0">
                <a:solidFill>
                  <a:schemeClr val="bg1"/>
                </a:solidFill>
              </a:rPr>
              <a:t>Security &amp; Governance  </a:t>
            </a:r>
          </a:p>
        </p:txBody>
      </p:sp>
      <p:sp>
        <p:nvSpPr>
          <p:cNvPr id="83" name="Right Arrow 82"/>
          <p:cNvSpPr/>
          <p:nvPr/>
        </p:nvSpPr>
        <p:spPr>
          <a:xfrm>
            <a:off x="419299" y="4449652"/>
            <a:ext cx="8223278" cy="4038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4" name="TextBox 83"/>
          <p:cNvSpPr txBox="1"/>
          <p:nvPr/>
        </p:nvSpPr>
        <p:spPr>
          <a:xfrm>
            <a:off x="7116737" y="4501124"/>
            <a:ext cx="1679944" cy="276999"/>
          </a:xfrm>
          <a:prstGeom prst="rect">
            <a:avLst/>
          </a:prstGeom>
          <a:noFill/>
        </p:spPr>
        <p:txBody>
          <a:bodyPr wrap="square" rtlCol="0">
            <a:spAutoFit/>
          </a:bodyPr>
          <a:lstStyle/>
          <a:p>
            <a:r>
              <a:rPr lang="en-US" sz="1200" dirty="0">
                <a:solidFill>
                  <a:schemeClr val="bg1"/>
                </a:solidFill>
              </a:rPr>
              <a:t>Hours to Minutes</a:t>
            </a:r>
          </a:p>
        </p:txBody>
      </p:sp>
      <p:sp>
        <p:nvSpPr>
          <p:cNvPr id="49" name="Rectangle 48"/>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cxnSp>
        <p:nvCxnSpPr>
          <p:cNvPr id="51" name="Straight Arrow Connector 50"/>
          <p:cNvCxnSpPr/>
          <p:nvPr/>
        </p:nvCxnSpPr>
        <p:spPr>
          <a:xfrm>
            <a:off x="7384581" y="387137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2806" y="1587019"/>
            <a:ext cx="980635" cy="830997"/>
          </a:xfrm>
          <a:prstGeom prst="rect">
            <a:avLst/>
          </a:prstGeom>
          <a:noFill/>
        </p:spPr>
        <p:txBody>
          <a:bodyPr wrap="square" rtlCol="0">
            <a:spAutoFit/>
          </a:bodyPr>
          <a:lstStyle/>
          <a:p>
            <a:r>
              <a:rPr lang="en-US" sz="1200" dirty="0"/>
              <a:t>Logs, Tweets, CRM, Geo data, </a:t>
            </a:r>
            <a:r>
              <a:rPr lang="en-US" sz="1200" dirty="0" err="1"/>
              <a:t>etc</a:t>
            </a:r>
            <a:endParaRPr lang="en-US" sz="1200" dirty="0"/>
          </a:p>
        </p:txBody>
      </p:sp>
    </p:spTree>
    <p:extLst>
      <p:ext uri="{BB962C8B-B14F-4D97-AF65-F5344CB8AC3E}">
        <p14:creationId xmlns:p14="http://schemas.microsoft.com/office/powerpoint/2010/main" val="343881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Empower Your Team!</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785554"/>
            <a:ext cx="9144000" cy="4357946"/>
          </a:xfrm>
          <a:prstGeom prst="rect">
            <a:avLst/>
          </a:prstGeom>
        </p:spPr>
      </p:pic>
      <p:sp>
        <p:nvSpPr>
          <p:cNvPr id="4" name="Rectangle 3"/>
          <p:cNvSpPr/>
          <p:nvPr/>
        </p:nvSpPr>
        <p:spPr>
          <a:xfrm>
            <a:off x="4781550" y="1045029"/>
            <a:ext cx="4266655" cy="3805645"/>
          </a:xfrm>
          <a:prstGeom prst="rect">
            <a:avLst/>
          </a:prstGeom>
          <a:gradFill>
            <a:gsLst>
              <a:gs pos="0">
                <a:schemeClr val="accent6">
                  <a:lumMod val="75000"/>
                </a:schemeClr>
              </a:gs>
              <a:gs pos="300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j-lt"/>
            </a:endParaRPr>
          </a:p>
          <a:p>
            <a:pPr algn="ctr"/>
            <a:endParaRPr lang="en-US" sz="2400" dirty="0">
              <a:latin typeface="+mj-lt"/>
            </a:endParaRPr>
          </a:p>
          <a:p>
            <a:pPr algn="ctr"/>
            <a:r>
              <a:rPr lang="en-US" sz="2400" dirty="0">
                <a:latin typeface="+mj-lt"/>
              </a:rPr>
              <a:t>Who can take advantage of the Cyber Security Analytics?</a:t>
            </a:r>
          </a:p>
          <a:p>
            <a:pPr algn="ctr"/>
            <a:endParaRPr lang="en-US" sz="2400" dirty="0">
              <a:latin typeface="+mj-lt"/>
            </a:endParaRPr>
          </a:p>
          <a:p>
            <a:pPr algn="ctr"/>
            <a:r>
              <a:rPr lang="en-US" sz="2400" dirty="0">
                <a:latin typeface="+mj-lt"/>
              </a:rPr>
              <a:t>CISO</a:t>
            </a:r>
          </a:p>
          <a:p>
            <a:pPr algn="ctr"/>
            <a:r>
              <a:rPr lang="en-US" sz="2400" dirty="0">
                <a:latin typeface="+mj-lt"/>
              </a:rPr>
              <a:t>Cyber Forensic</a:t>
            </a:r>
          </a:p>
          <a:p>
            <a:pPr algn="ctr"/>
            <a:r>
              <a:rPr lang="en-US" sz="2400" dirty="0">
                <a:latin typeface="+mj-lt"/>
              </a:rPr>
              <a:t>Cyber Data Analyst</a:t>
            </a:r>
          </a:p>
          <a:p>
            <a:pPr algn="ctr"/>
            <a:r>
              <a:rPr lang="en-US" sz="2400" dirty="0">
                <a:latin typeface="+mj-lt"/>
              </a:rPr>
              <a:t>Data Scientist</a:t>
            </a:r>
          </a:p>
          <a:p>
            <a:pPr algn="ctr"/>
            <a:endParaRPr lang="en-US" sz="2400" dirty="0">
              <a:latin typeface="+mj-lt"/>
            </a:endParaRPr>
          </a:p>
          <a:p>
            <a:pPr algn="ctr"/>
            <a:endParaRPr lang="en-US" sz="2400" dirty="0">
              <a:latin typeface="+mj-lt"/>
            </a:endParaRPr>
          </a:p>
          <a:p>
            <a:pPr algn="ctr"/>
            <a:r>
              <a:rPr lang="en-US" sz="2400" dirty="0">
                <a:latin typeface="+mj-lt"/>
              </a:rPr>
              <a:t> </a:t>
            </a:r>
          </a:p>
        </p:txBody>
      </p:sp>
      <p:sp>
        <p:nvSpPr>
          <p:cNvPr id="5" name="Rectangle 4"/>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379749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12" y="53113"/>
            <a:ext cx="6590770" cy="732441"/>
          </a:xfrm>
        </p:spPr>
        <p:txBody>
          <a:bodyPr/>
          <a:lstStyle/>
          <a:p>
            <a:r>
              <a:rPr lang="en-US" dirty="0"/>
              <a:t>Leading Energy Company Use Case</a:t>
            </a:r>
          </a:p>
        </p:txBody>
      </p:sp>
      <p:sp>
        <p:nvSpPr>
          <p:cNvPr id="5" name="TextBox 4"/>
          <p:cNvSpPr txBox="1"/>
          <p:nvPr/>
        </p:nvSpPr>
        <p:spPr>
          <a:xfrm>
            <a:off x="96804" y="959631"/>
            <a:ext cx="4796214" cy="3970318"/>
          </a:xfrm>
          <a:prstGeom prst="rect">
            <a:avLst/>
          </a:prstGeom>
          <a:noFill/>
        </p:spPr>
        <p:txBody>
          <a:bodyPr wrap="square" rtlCol="0">
            <a:spAutoFit/>
          </a:bodyPr>
          <a:lstStyle/>
          <a:p>
            <a:r>
              <a:rPr lang="en-US" b="1" dirty="0"/>
              <a:t>Problem: </a:t>
            </a:r>
            <a:r>
              <a:rPr lang="en-US" dirty="0"/>
              <a:t>Internet violation analysis and data processes are </a:t>
            </a:r>
            <a:r>
              <a:rPr lang="en-US" dirty="0">
                <a:solidFill>
                  <a:srgbClr val="00B050"/>
                </a:solidFill>
              </a:rPr>
              <a:t>Complex Big Data </a:t>
            </a:r>
            <a:r>
              <a:rPr lang="en-US" dirty="0"/>
              <a:t>problems.  Existing vendor solution was too slow and required lots of scripting</a:t>
            </a:r>
          </a:p>
          <a:p>
            <a:endParaRPr lang="en-US" dirty="0"/>
          </a:p>
          <a:p>
            <a:r>
              <a:rPr lang="en-US" b="1" dirty="0"/>
              <a:t>Pentaho’s Solution: </a:t>
            </a:r>
            <a:r>
              <a:rPr lang="en-US" dirty="0"/>
              <a:t>Pentaho is able to remove the scripting and automate the data transformation reducing the time from months to minutes</a:t>
            </a:r>
          </a:p>
          <a:p>
            <a:endParaRPr lang="en-US" dirty="0"/>
          </a:p>
          <a:p>
            <a:r>
              <a:rPr lang="en-US" b="1" dirty="0"/>
              <a:t>Benefit: </a:t>
            </a:r>
            <a:r>
              <a:rPr lang="en-US" dirty="0"/>
              <a:t>Enables faster reporting of intrusion behavior and provides cleansed data for Data Scientist’s advanced analytic algorithms for Cyber Attack Detection</a:t>
            </a:r>
            <a:endParaRPr lang="en-US" b="1" dirty="0"/>
          </a:p>
        </p:txBody>
      </p:sp>
      <p:sp>
        <p:nvSpPr>
          <p:cNvPr id="6" name="Rectangle 5"/>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4452" y="981791"/>
            <a:ext cx="3872526" cy="3816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45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Telecom Company Use Case</a:t>
            </a:r>
          </a:p>
        </p:txBody>
      </p:sp>
      <p:sp>
        <p:nvSpPr>
          <p:cNvPr id="3" name="TextBox 2"/>
          <p:cNvSpPr txBox="1"/>
          <p:nvPr/>
        </p:nvSpPr>
        <p:spPr>
          <a:xfrm>
            <a:off x="129078" y="1059803"/>
            <a:ext cx="4796214" cy="3416320"/>
          </a:xfrm>
          <a:prstGeom prst="rect">
            <a:avLst/>
          </a:prstGeom>
          <a:noFill/>
        </p:spPr>
        <p:txBody>
          <a:bodyPr wrap="square" rtlCol="0">
            <a:spAutoFit/>
          </a:bodyPr>
          <a:lstStyle/>
          <a:p>
            <a:r>
              <a:rPr lang="en-US" b="1" dirty="0"/>
              <a:t>Problem: </a:t>
            </a:r>
            <a:r>
              <a:rPr lang="en-US" dirty="0"/>
              <a:t>Need to identify first time login user of anything – URL, devices, server, applications.</a:t>
            </a:r>
          </a:p>
          <a:p>
            <a:endParaRPr lang="en-US" dirty="0"/>
          </a:p>
          <a:p>
            <a:r>
              <a:rPr lang="en-US" b="1" dirty="0"/>
              <a:t>Pentaho’s Solution: </a:t>
            </a:r>
            <a:r>
              <a:rPr lang="en-US" dirty="0"/>
              <a:t>Accelerates the log parsing process in Hadoop and integrates </a:t>
            </a:r>
            <a:r>
              <a:rPr lang="en-US" dirty="0" err="1"/>
              <a:t>Bloomfilter</a:t>
            </a:r>
            <a:r>
              <a:rPr lang="en-US" dirty="0"/>
              <a:t> libraries to automate and alert first time users. </a:t>
            </a:r>
          </a:p>
          <a:p>
            <a:endParaRPr lang="en-US" dirty="0"/>
          </a:p>
          <a:p>
            <a:r>
              <a:rPr lang="en-US" b="1" dirty="0"/>
              <a:t>Benefit: </a:t>
            </a:r>
            <a:r>
              <a:rPr lang="en-US" dirty="0"/>
              <a:t>First time users reporting is reduced to help the forensic team narrow their cyber threat behavior analysis.</a:t>
            </a:r>
            <a:endParaRPr lang="en-US" b="1" dirty="0"/>
          </a:p>
        </p:txBody>
      </p:sp>
      <p:sp>
        <p:nvSpPr>
          <p:cNvPr id="5" name="Rectangle 4"/>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191" y="1065645"/>
            <a:ext cx="3894243" cy="3683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00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73" y="43435"/>
            <a:ext cx="6590770" cy="732441"/>
          </a:xfrm>
        </p:spPr>
        <p:txBody>
          <a:bodyPr/>
          <a:lstStyle/>
          <a:p>
            <a:r>
              <a:rPr lang="en-US" dirty="0"/>
              <a:t>How does this applies to you?</a:t>
            </a:r>
          </a:p>
        </p:txBody>
      </p:sp>
      <p:cxnSp>
        <p:nvCxnSpPr>
          <p:cNvPr id="17" name="Straight Connector 16"/>
          <p:cNvCxnSpPr/>
          <p:nvPr/>
        </p:nvCxnSpPr>
        <p:spPr>
          <a:xfrm>
            <a:off x="3886240" y="1185552"/>
            <a:ext cx="4811193"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54346" y="884417"/>
            <a:ext cx="4493623" cy="307777"/>
          </a:xfrm>
          <a:prstGeom prst="rect">
            <a:avLst/>
          </a:prstGeom>
          <a:noFill/>
        </p:spPr>
        <p:txBody>
          <a:bodyPr wrap="square" rtlCol="0">
            <a:spAutoFit/>
          </a:bodyPr>
          <a:lstStyle/>
          <a:p>
            <a:r>
              <a:rPr lang="en-US" sz="1400" dirty="0"/>
              <a:t>Automate ingestion, parsing and blending of data</a:t>
            </a:r>
          </a:p>
        </p:txBody>
      </p:sp>
      <p:sp>
        <p:nvSpPr>
          <p:cNvPr id="19" name="TextBox 18"/>
          <p:cNvSpPr txBox="1"/>
          <p:nvPr/>
        </p:nvSpPr>
        <p:spPr>
          <a:xfrm>
            <a:off x="6615681" y="1208691"/>
            <a:ext cx="2551612" cy="276999"/>
          </a:xfrm>
          <a:prstGeom prst="rect">
            <a:avLst/>
          </a:prstGeom>
          <a:noFill/>
        </p:spPr>
        <p:txBody>
          <a:bodyPr wrap="square" rtlCol="0">
            <a:spAutoFit/>
          </a:bodyPr>
          <a:lstStyle/>
          <a:p>
            <a:r>
              <a:rPr lang="en-US" sz="1200" b="1" dirty="0"/>
              <a:t>Logs, Content, Transactions</a:t>
            </a:r>
          </a:p>
        </p:txBody>
      </p:sp>
      <p:cxnSp>
        <p:nvCxnSpPr>
          <p:cNvPr id="20" name="Straight Connector 19"/>
          <p:cNvCxnSpPr/>
          <p:nvPr/>
        </p:nvCxnSpPr>
        <p:spPr>
          <a:xfrm>
            <a:off x="3876113" y="1881966"/>
            <a:ext cx="482132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54346" y="1586730"/>
            <a:ext cx="4493623" cy="307777"/>
          </a:xfrm>
          <a:prstGeom prst="rect">
            <a:avLst/>
          </a:prstGeom>
          <a:noFill/>
        </p:spPr>
        <p:txBody>
          <a:bodyPr wrap="square" rtlCol="0">
            <a:spAutoFit/>
          </a:bodyPr>
          <a:lstStyle/>
          <a:p>
            <a:r>
              <a:rPr lang="en-US" sz="1400" dirty="0"/>
              <a:t>Integrate and process data across environments</a:t>
            </a:r>
          </a:p>
        </p:txBody>
      </p:sp>
      <p:sp>
        <p:nvSpPr>
          <p:cNvPr id="22" name="TextBox 21"/>
          <p:cNvSpPr txBox="1"/>
          <p:nvPr/>
        </p:nvSpPr>
        <p:spPr>
          <a:xfrm>
            <a:off x="6605295" y="1881966"/>
            <a:ext cx="2243430" cy="276999"/>
          </a:xfrm>
          <a:prstGeom prst="rect">
            <a:avLst/>
          </a:prstGeom>
          <a:noFill/>
        </p:spPr>
        <p:txBody>
          <a:bodyPr wrap="square" rtlCol="0">
            <a:spAutoFit/>
          </a:bodyPr>
          <a:lstStyle/>
          <a:p>
            <a:r>
              <a:rPr lang="en-US" sz="1200" b="1" dirty="0"/>
              <a:t>RDBMS, NoSQL, Hadoop</a:t>
            </a:r>
          </a:p>
        </p:txBody>
      </p:sp>
      <p:sp>
        <p:nvSpPr>
          <p:cNvPr id="23" name="TextBox 22"/>
          <p:cNvSpPr txBox="1"/>
          <p:nvPr/>
        </p:nvSpPr>
        <p:spPr>
          <a:xfrm>
            <a:off x="3876113" y="2172798"/>
            <a:ext cx="4493623" cy="307777"/>
          </a:xfrm>
          <a:prstGeom prst="rect">
            <a:avLst/>
          </a:prstGeom>
          <a:noFill/>
        </p:spPr>
        <p:txBody>
          <a:bodyPr wrap="square" rtlCol="0">
            <a:spAutoFit/>
          </a:bodyPr>
          <a:lstStyle/>
          <a:p>
            <a:r>
              <a:rPr lang="en-US" sz="1400" dirty="0"/>
              <a:t>Reduce manual development time</a:t>
            </a:r>
          </a:p>
        </p:txBody>
      </p:sp>
      <p:cxnSp>
        <p:nvCxnSpPr>
          <p:cNvPr id="24" name="Straight Connector 23"/>
          <p:cNvCxnSpPr/>
          <p:nvPr/>
        </p:nvCxnSpPr>
        <p:spPr>
          <a:xfrm>
            <a:off x="3932715" y="2461078"/>
            <a:ext cx="4764718" cy="1949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630905" y="2461078"/>
            <a:ext cx="1608220" cy="276999"/>
          </a:xfrm>
          <a:prstGeom prst="rect">
            <a:avLst/>
          </a:prstGeom>
          <a:noFill/>
        </p:spPr>
        <p:txBody>
          <a:bodyPr wrap="square" rtlCol="0">
            <a:spAutoFit/>
          </a:bodyPr>
          <a:lstStyle/>
          <a:p>
            <a:r>
              <a:rPr lang="en-US" sz="1200" b="1" dirty="0"/>
              <a:t>Months to Hours</a:t>
            </a:r>
          </a:p>
        </p:txBody>
      </p:sp>
      <p:cxnSp>
        <p:nvCxnSpPr>
          <p:cNvPr id="37" name="Straight Connector 36"/>
          <p:cNvCxnSpPr/>
          <p:nvPr/>
        </p:nvCxnSpPr>
        <p:spPr>
          <a:xfrm>
            <a:off x="3919656" y="3123519"/>
            <a:ext cx="4777777"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910603" y="2830208"/>
            <a:ext cx="4493623" cy="307777"/>
          </a:xfrm>
          <a:prstGeom prst="rect">
            <a:avLst/>
          </a:prstGeom>
          <a:noFill/>
        </p:spPr>
        <p:txBody>
          <a:bodyPr wrap="square" rtlCol="0">
            <a:spAutoFit/>
          </a:bodyPr>
          <a:lstStyle/>
          <a:p>
            <a:r>
              <a:rPr lang="en-US" sz="1400" dirty="0"/>
              <a:t>Operationalize behavioral analytic models</a:t>
            </a:r>
          </a:p>
        </p:txBody>
      </p:sp>
      <p:sp>
        <p:nvSpPr>
          <p:cNvPr id="39" name="TextBox 38"/>
          <p:cNvSpPr txBox="1"/>
          <p:nvPr/>
        </p:nvSpPr>
        <p:spPr>
          <a:xfrm>
            <a:off x="6638461" y="3136025"/>
            <a:ext cx="2551612" cy="276999"/>
          </a:xfrm>
          <a:prstGeom prst="rect">
            <a:avLst/>
          </a:prstGeom>
          <a:noFill/>
        </p:spPr>
        <p:txBody>
          <a:bodyPr wrap="square" rtlCol="0">
            <a:spAutoFit/>
          </a:bodyPr>
          <a:lstStyle/>
          <a:p>
            <a:r>
              <a:rPr lang="en-US" sz="1200" b="1" dirty="0"/>
              <a:t>R, Python, SQL, WEKA</a:t>
            </a:r>
          </a:p>
        </p:txBody>
      </p:sp>
      <p:cxnSp>
        <p:nvCxnSpPr>
          <p:cNvPr id="40" name="Straight Connector 39"/>
          <p:cNvCxnSpPr/>
          <p:nvPr/>
        </p:nvCxnSpPr>
        <p:spPr>
          <a:xfrm flipV="1">
            <a:off x="3919656" y="3741812"/>
            <a:ext cx="4777777" cy="885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19656" y="3443088"/>
            <a:ext cx="4493623" cy="307777"/>
          </a:xfrm>
          <a:prstGeom prst="rect">
            <a:avLst/>
          </a:prstGeom>
          <a:noFill/>
        </p:spPr>
        <p:txBody>
          <a:bodyPr wrap="square" rtlCol="0">
            <a:spAutoFit/>
          </a:bodyPr>
          <a:lstStyle/>
          <a:p>
            <a:r>
              <a:rPr lang="en-US" sz="1400" dirty="0"/>
              <a:t>Consume in the format you preferred</a:t>
            </a:r>
          </a:p>
        </p:txBody>
      </p:sp>
      <p:sp>
        <p:nvSpPr>
          <p:cNvPr id="42" name="TextBox 41"/>
          <p:cNvSpPr txBox="1"/>
          <p:nvPr/>
        </p:nvSpPr>
        <p:spPr>
          <a:xfrm>
            <a:off x="6638461" y="3755301"/>
            <a:ext cx="2551612" cy="461665"/>
          </a:xfrm>
          <a:prstGeom prst="rect">
            <a:avLst/>
          </a:prstGeom>
          <a:noFill/>
        </p:spPr>
        <p:txBody>
          <a:bodyPr wrap="square" rtlCol="0">
            <a:spAutoFit/>
          </a:bodyPr>
          <a:lstStyle/>
          <a:p>
            <a:r>
              <a:rPr lang="en-US" sz="1200" b="1" dirty="0"/>
              <a:t>Visualization, Reports and Dashboard</a:t>
            </a:r>
          </a:p>
        </p:txBody>
      </p:sp>
      <p:sp>
        <p:nvSpPr>
          <p:cNvPr id="43" name="TextBox 42"/>
          <p:cNvSpPr txBox="1"/>
          <p:nvPr/>
        </p:nvSpPr>
        <p:spPr>
          <a:xfrm>
            <a:off x="3854847" y="4050550"/>
            <a:ext cx="4493623" cy="307777"/>
          </a:xfrm>
          <a:prstGeom prst="rect">
            <a:avLst/>
          </a:prstGeom>
          <a:noFill/>
        </p:spPr>
        <p:txBody>
          <a:bodyPr wrap="square" rtlCol="0">
            <a:spAutoFit/>
          </a:bodyPr>
          <a:lstStyle/>
          <a:p>
            <a:r>
              <a:rPr lang="en-US" sz="1400" dirty="0"/>
              <a:t> In any environment</a:t>
            </a:r>
          </a:p>
        </p:txBody>
      </p:sp>
      <p:cxnSp>
        <p:nvCxnSpPr>
          <p:cNvPr id="44" name="Straight Connector 43"/>
          <p:cNvCxnSpPr/>
          <p:nvPr/>
        </p:nvCxnSpPr>
        <p:spPr>
          <a:xfrm flipV="1">
            <a:off x="3932715" y="4358327"/>
            <a:ext cx="4764718" cy="665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638461" y="4344599"/>
            <a:ext cx="2551612" cy="276999"/>
          </a:xfrm>
          <a:prstGeom prst="rect">
            <a:avLst/>
          </a:prstGeom>
          <a:noFill/>
        </p:spPr>
        <p:txBody>
          <a:bodyPr wrap="square" rtlCol="0">
            <a:spAutoFit/>
          </a:bodyPr>
          <a:lstStyle/>
          <a:p>
            <a:r>
              <a:rPr lang="en-US" sz="1200" b="1" dirty="0"/>
              <a:t>On-</a:t>
            </a:r>
            <a:r>
              <a:rPr lang="en-US" sz="1200" b="1" dirty="0" err="1"/>
              <a:t>Premse</a:t>
            </a:r>
            <a:r>
              <a:rPr lang="en-US" sz="1200" b="1" dirty="0"/>
              <a:t>, in the Cloud</a:t>
            </a:r>
          </a:p>
        </p:txBody>
      </p:sp>
      <p:graphicFrame>
        <p:nvGraphicFramePr>
          <p:cNvPr id="9" name="Diagram 8"/>
          <p:cNvGraphicFramePr/>
          <p:nvPr>
            <p:extLst>
              <p:ext uri="{D42A27DB-BD31-4B8C-83A1-F6EECF244321}">
                <p14:modId xmlns:p14="http://schemas.microsoft.com/office/powerpoint/2010/main" val="2598546997"/>
              </p:ext>
            </p:extLst>
          </p:nvPr>
        </p:nvGraphicFramePr>
        <p:xfrm>
          <a:off x="336588" y="813279"/>
          <a:ext cx="3898537" cy="4036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Rectangle 25"/>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61832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764772"/>
            <a:ext cx="9144000" cy="4332026"/>
          </a:xfrm>
          <a:prstGeom prst="rect">
            <a:avLst/>
          </a:prstGeom>
        </p:spPr>
      </p:pic>
      <p:sp>
        <p:nvSpPr>
          <p:cNvPr id="2" name="Title 1"/>
          <p:cNvSpPr>
            <a:spLocks noGrp="1"/>
          </p:cNvSpPr>
          <p:nvPr>
            <p:ph type="title"/>
          </p:nvPr>
        </p:nvSpPr>
        <p:spPr/>
        <p:txBody>
          <a:bodyPr/>
          <a:lstStyle/>
          <a:p>
            <a:r>
              <a:rPr lang="en-US" dirty="0"/>
              <a:t>Pentaho Cyber Security Analytics</a:t>
            </a:r>
          </a:p>
        </p:txBody>
      </p:sp>
      <p:sp>
        <p:nvSpPr>
          <p:cNvPr id="3" name="TextBox 2"/>
          <p:cNvSpPr txBox="1"/>
          <p:nvPr/>
        </p:nvSpPr>
        <p:spPr>
          <a:xfrm>
            <a:off x="146176" y="810773"/>
            <a:ext cx="4197582" cy="3970318"/>
          </a:xfrm>
          <a:prstGeom prst="rect">
            <a:avLst/>
          </a:prstGeom>
          <a:gradFill>
            <a:gsLst>
              <a:gs pos="0">
                <a:schemeClr val="bg1">
                  <a:lumMod val="95000"/>
                  <a:alpha val="0"/>
                </a:schemeClr>
              </a:gs>
              <a:gs pos="100000">
                <a:srgbClr val="C5DFF8">
                  <a:alpha val="81000"/>
                </a:srgbClr>
              </a:gs>
              <a:gs pos="100000">
                <a:schemeClr val="accent1">
                  <a:lumMod val="30000"/>
                  <a:lumOff val="70000"/>
                </a:schemeClr>
              </a:gs>
            </a:gsLst>
            <a:lin ang="5400000" scaled="1"/>
          </a:gradFill>
        </p:spPr>
        <p:txBody>
          <a:bodyPr wrap="square" rtlCol="0">
            <a:spAutoFit/>
          </a:bodyPr>
          <a:lstStyle/>
          <a:p>
            <a:pPr marL="285750" indent="-285750">
              <a:buFont typeface="Arial" panose="020B0604020202020204" pitchFamily="34" charset="0"/>
              <a:buChar char="•"/>
            </a:pPr>
            <a:r>
              <a:rPr lang="en-US" dirty="0">
                <a:solidFill>
                  <a:schemeClr val="accent1"/>
                </a:solidFill>
                <a:latin typeface="Arial" panose="020B0604020202020204" pitchFamily="34" charset="0"/>
                <a:cs typeface="Arial" panose="020B0604020202020204" pitchFamily="34" charset="0"/>
              </a:rPr>
              <a:t>Proven Success – end to end data processing and analytics done in 4 hours; competitor’s solution done in 29 days.</a:t>
            </a:r>
          </a:p>
          <a:p>
            <a:endParaRPr lang="en-US" dirty="0">
              <a:solidFill>
                <a:schemeClr val="accent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1"/>
                </a:solidFill>
                <a:latin typeface="Arial" panose="020B0604020202020204" pitchFamily="34" charset="0"/>
                <a:cs typeface="Arial" panose="020B0604020202020204" pitchFamily="34" charset="0"/>
              </a:rPr>
              <a:t>Expertise in Big Data</a:t>
            </a:r>
          </a:p>
          <a:p>
            <a:endParaRPr lang="en-US" dirty="0">
              <a:solidFill>
                <a:schemeClr val="accent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1"/>
                </a:solidFill>
                <a:latin typeface="Arial" panose="020B0604020202020204" pitchFamily="34" charset="0"/>
                <a:cs typeface="Arial" panose="020B0604020202020204" pitchFamily="34" charset="0"/>
              </a:rPr>
              <a:t>Your Cyber Security Analyst can become a Big Data expert creating new alerts, notification and analysis.</a:t>
            </a:r>
            <a:endParaRPr lang="en-US"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chemeClr val="accent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accent1"/>
                </a:solidFill>
                <a:latin typeface="Arial" panose="020B0604020202020204" pitchFamily="34" charset="0"/>
                <a:cs typeface="Arial" panose="020B0604020202020204" pitchFamily="34" charset="0"/>
              </a:rPr>
              <a:t>Pentaho reduces the Big Data </a:t>
            </a:r>
            <a:r>
              <a:rPr lang="en-US" dirty="0">
                <a:solidFill>
                  <a:srgbClr val="00B050"/>
                </a:solidFill>
                <a:latin typeface="Arial" panose="020B0604020202020204" pitchFamily="34" charset="0"/>
                <a:cs typeface="Arial" panose="020B0604020202020204" pitchFamily="34" charset="0"/>
              </a:rPr>
              <a:t>complexity</a:t>
            </a:r>
            <a:r>
              <a:rPr lang="en-US" dirty="0">
                <a:solidFill>
                  <a:schemeClr val="accent1"/>
                </a:solidFill>
                <a:latin typeface="Arial" panose="020B0604020202020204" pitchFamily="34" charset="0"/>
                <a:cs typeface="Arial" panose="020B0604020202020204" pitchFamily="34" charset="0"/>
              </a:rPr>
              <a:t> of data integration and analytics</a:t>
            </a:r>
          </a:p>
        </p:txBody>
      </p:sp>
      <p:sp>
        <p:nvSpPr>
          <p:cNvPr id="5" name="Rectangle 4"/>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268134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Demo</a:t>
            </a:r>
          </a:p>
        </p:txBody>
      </p:sp>
      <p:sp>
        <p:nvSpPr>
          <p:cNvPr id="8" name="Subtitle 2"/>
          <p:cNvSpPr>
            <a:spLocks noGrp="1"/>
          </p:cNvSpPr>
          <p:nvPr>
            <p:ph type="subTitle" idx="1"/>
          </p:nvPr>
        </p:nvSpPr>
        <p:spPr/>
        <p:txBody>
          <a:bodyPr/>
          <a:lstStyle/>
          <a:p>
            <a:r>
              <a:rPr lang="en-US"/>
              <a:t>Subtitle placeholder</a:t>
            </a:r>
          </a:p>
          <a:p>
            <a:r>
              <a:rPr lang="en-US"/>
              <a:t>Subtitle placeholder</a:t>
            </a:r>
            <a:endParaRPr lang="en-US" dirty="0"/>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80598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nvPr>
        </p:nvGraphicFramePr>
        <p:xfrm>
          <a:off x="1524000" y="368300"/>
          <a:ext cx="6096000" cy="3463608"/>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7232798" y="75759"/>
            <a:ext cx="1523114" cy="1338828"/>
          </a:xfrm>
          <a:prstGeom prst="rect">
            <a:avLst/>
          </a:prstGeom>
          <a:noFill/>
        </p:spPr>
        <p:txBody>
          <a:bodyPr wrap="square" rtlCol="0">
            <a:spAutoFit/>
          </a:bodyPr>
          <a:lstStyle/>
          <a:p>
            <a:r>
              <a:rPr lang="en-US" sz="1350" dirty="0"/>
              <a:t>Drill Down capabilities and add regions and type of roles (staff, </a:t>
            </a:r>
            <a:r>
              <a:rPr lang="en-US" sz="1350" dirty="0" err="1"/>
              <a:t>mgr</a:t>
            </a:r>
            <a:r>
              <a:rPr lang="en-US" sz="1350" dirty="0"/>
              <a:t> and VPs)</a:t>
            </a:r>
          </a:p>
        </p:txBody>
      </p:sp>
      <p:sp>
        <p:nvSpPr>
          <p:cNvPr id="15" name="TextBox 14"/>
          <p:cNvSpPr txBox="1"/>
          <p:nvPr/>
        </p:nvSpPr>
        <p:spPr>
          <a:xfrm>
            <a:off x="240030" y="75760"/>
            <a:ext cx="1508760" cy="1546577"/>
          </a:xfrm>
          <a:prstGeom prst="rect">
            <a:avLst/>
          </a:prstGeom>
          <a:noFill/>
        </p:spPr>
        <p:txBody>
          <a:bodyPr wrap="square" rtlCol="0">
            <a:spAutoFit/>
          </a:bodyPr>
          <a:lstStyle/>
          <a:p>
            <a:r>
              <a:rPr lang="en-US" sz="1350" dirty="0"/>
              <a:t>Results of meta data injection and blending of data create meaningful business insight…</a:t>
            </a:r>
          </a:p>
        </p:txBody>
      </p:sp>
      <p:sp>
        <p:nvSpPr>
          <p:cNvPr id="3" name="Down Arrow 2"/>
          <p:cNvSpPr/>
          <p:nvPr/>
        </p:nvSpPr>
        <p:spPr>
          <a:xfrm>
            <a:off x="8066723" y="1585913"/>
            <a:ext cx="689189" cy="2366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3"/>
          <p:cNvGraphicFramePr>
            <a:graphicFrameLocks noGrp="1"/>
          </p:cNvGraphicFramePr>
          <p:nvPr>
            <p:extLst/>
          </p:nvPr>
        </p:nvGraphicFramePr>
        <p:xfrm>
          <a:off x="430618" y="4436702"/>
          <a:ext cx="8420986" cy="693852"/>
        </p:xfrm>
        <a:graphic>
          <a:graphicData uri="http://schemas.openxmlformats.org/drawingml/2006/table">
            <a:tbl>
              <a:tblPr>
                <a:tableStyleId>{5C22544A-7EE6-4342-B048-85BDC9FD1C3A}</a:tableStyleId>
              </a:tblPr>
              <a:tblGrid>
                <a:gridCol w="929015">
                  <a:extLst>
                    <a:ext uri="{9D8B030D-6E8A-4147-A177-3AD203B41FA5}">
                      <a16:colId xmlns:a16="http://schemas.microsoft.com/office/drawing/2014/main" val="2860454283"/>
                    </a:ext>
                  </a:extLst>
                </a:gridCol>
                <a:gridCol w="996056">
                  <a:extLst>
                    <a:ext uri="{9D8B030D-6E8A-4147-A177-3AD203B41FA5}">
                      <a16:colId xmlns:a16="http://schemas.microsoft.com/office/drawing/2014/main" val="3740099381"/>
                    </a:ext>
                  </a:extLst>
                </a:gridCol>
                <a:gridCol w="612957">
                  <a:extLst>
                    <a:ext uri="{9D8B030D-6E8A-4147-A177-3AD203B41FA5}">
                      <a16:colId xmlns:a16="http://schemas.microsoft.com/office/drawing/2014/main" val="1795485992"/>
                    </a:ext>
                  </a:extLst>
                </a:gridCol>
                <a:gridCol w="612957">
                  <a:extLst>
                    <a:ext uri="{9D8B030D-6E8A-4147-A177-3AD203B41FA5}">
                      <a16:colId xmlns:a16="http://schemas.microsoft.com/office/drawing/2014/main" val="4189571919"/>
                    </a:ext>
                  </a:extLst>
                </a:gridCol>
                <a:gridCol w="612957">
                  <a:extLst>
                    <a:ext uri="{9D8B030D-6E8A-4147-A177-3AD203B41FA5}">
                      <a16:colId xmlns:a16="http://schemas.microsoft.com/office/drawing/2014/main" val="1344565408"/>
                    </a:ext>
                  </a:extLst>
                </a:gridCol>
                <a:gridCol w="747042">
                  <a:extLst>
                    <a:ext uri="{9D8B030D-6E8A-4147-A177-3AD203B41FA5}">
                      <a16:colId xmlns:a16="http://schemas.microsoft.com/office/drawing/2014/main" val="1266894670"/>
                    </a:ext>
                  </a:extLst>
                </a:gridCol>
                <a:gridCol w="526760">
                  <a:extLst>
                    <a:ext uri="{9D8B030D-6E8A-4147-A177-3AD203B41FA5}">
                      <a16:colId xmlns:a16="http://schemas.microsoft.com/office/drawing/2014/main" val="3732012868"/>
                    </a:ext>
                  </a:extLst>
                </a:gridCol>
                <a:gridCol w="775775">
                  <a:extLst>
                    <a:ext uri="{9D8B030D-6E8A-4147-A177-3AD203B41FA5}">
                      <a16:colId xmlns:a16="http://schemas.microsoft.com/office/drawing/2014/main" val="422012929"/>
                    </a:ext>
                  </a:extLst>
                </a:gridCol>
                <a:gridCol w="459719">
                  <a:extLst>
                    <a:ext uri="{9D8B030D-6E8A-4147-A177-3AD203B41FA5}">
                      <a16:colId xmlns:a16="http://schemas.microsoft.com/office/drawing/2014/main" val="1169916127"/>
                    </a:ext>
                  </a:extLst>
                </a:gridCol>
                <a:gridCol w="1228310">
                  <a:extLst>
                    <a:ext uri="{9D8B030D-6E8A-4147-A177-3AD203B41FA5}">
                      <a16:colId xmlns:a16="http://schemas.microsoft.com/office/drawing/2014/main" val="791366542"/>
                    </a:ext>
                  </a:extLst>
                </a:gridCol>
                <a:gridCol w="459719">
                  <a:extLst>
                    <a:ext uri="{9D8B030D-6E8A-4147-A177-3AD203B41FA5}">
                      <a16:colId xmlns:a16="http://schemas.microsoft.com/office/drawing/2014/main" val="1193179488"/>
                    </a:ext>
                  </a:extLst>
                </a:gridCol>
                <a:gridCol w="459719">
                  <a:extLst>
                    <a:ext uri="{9D8B030D-6E8A-4147-A177-3AD203B41FA5}">
                      <a16:colId xmlns:a16="http://schemas.microsoft.com/office/drawing/2014/main" val="1526126633"/>
                    </a:ext>
                  </a:extLst>
                </a:gridCol>
              </a:tblGrid>
              <a:tr h="258189">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Company Equipment</a:t>
                      </a:r>
                      <a:endParaRPr lang="en-US" sz="800" b="1"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start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end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email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Function</a:t>
                      </a:r>
                      <a:endParaRPr lang="en-US" sz="800" b="1"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696665203"/>
                  </a:ext>
                </a:extLst>
              </a:tr>
              <a:tr h="185094">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Unknown</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Mar-12</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sng" strike="noStrike">
                          <a:effectLst/>
                          <a:hlinkClick r:id="rId4"/>
                        </a:rPr>
                        <a:t>mike.lee@company.com</a:t>
                      </a:r>
                      <a:endParaRPr lang="en-US" sz="800" b="0" i="0" u="sng" strike="noStrike">
                        <a:solidFill>
                          <a:srgbClr val="0563C1"/>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Marketing</a:t>
                      </a:r>
                      <a:endParaRPr lang="en-US" sz="800" b="0" i="0" u="none" strike="noStrike">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568884206"/>
                  </a:ext>
                </a:extLst>
              </a:tr>
              <a:tr h="185094">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dirty="0">
                          <a:effectLst/>
                        </a:rPr>
                        <a:t>Unknown</a:t>
                      </a:r>
                      <a:endParaRPr lang="en-US" sz="800" b="0"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1/2/2016</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113818756"/>
                  </a:ext>
                </a:extLst>
              </a:tr>
            </a:tbl>
          </a:graphicData>
        </a:graphic>
      </p:graphicFrame>
    </p:spTree>
    <p:extLst>
      <p:ext uri="{BB962C8B-B14F-4D97-AF65-F5344CB8AC3E}">
        <p14:creationId xmlns:p14="http://schemas.microsoft.com/office/powerpoint/2010/main" val="200500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85554"/>
            <a:ext cx="9143999" cy="4339902"/>
          </a:xfrm>
        </p:spPr>
      </p:pic>
      <p:sp>
        <p:nvSpPr>
          <p:cNvPr id="3" name="Title 2"/>
          <p:cNvSpPr>
            <a:spLocks noGrp="1"/>
          </p:cNvSpPr>
          <p:nvPr>
            <p:ph type="title"/>
          </p:nvPr>
        </p:nvSpPr>
        <p:spPr/>
        <p:txBody>
          <a:bodyPr/>
          <a:lstStyle/>
          <a:p>
            <a:r>
              <a:rPr lang="en-US" dirty="0"/>
              <a:t>The Challenges of Cyber Attacks</a:t>
            </a:r>
          </a:p>
        </p:txBody>
      </p:sp>
      <p:sp>
        <p:nvSpPr>
          <p:cNvPr id="6" name="Rectangle 5"/>
          <p:cNvSpPr/>
          <p:nvPr/>
        </p:nvSpPr>
        <p:spPr>
          <a:xfrm>
            <a:off x="500974" y="1247942"/>
            <a:ext cx="3863007" cy="1638477"/>
          </a:xfrm>
          <a:prstGeom prst="rect">
            <a:avLst/>
          </a:prstGeom>
          <a:gradFill>
            <a:gsLst>
              <a:gs pos="100000">
                <a:schemeClr val="accent6">
                  <a:lumMod val="75000"/>
                </a:schemeClr>
              </a:gs>
              <a:gs pos="0">
                <a:srgbClr val="0070C0"/>
              </a:gs>
              <a:gs pos="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a:t>
            </a:r>
            <a:r>
              <a:rPr lang="en-US" b="1" dirty="0">
                <a:solidFill>
                  <a:srgbClr val="FFC000"/>
                </a:solidFill>
                <a:latin typeface="+mj-lt"/>
              </a:rPr>
              <a:t>1 Million </a:t>
            </a:r>
            <a:r>
              <a:rPr lang="en-US" b="1" dirty="0">
                <a:solidFill>
                  <a:schemeClr val="bg2"/>
                </a:solidFill>
                <a:latin typeface="+mj-lt"/>
              </a:rPr>
              <a:t>New Cyber Threats per Day”</a:t>
            </a:r>
          </a:p>
          <a:p>
            <a:pPr algn="ctr"/>
            <a:endParaRPr lang="en-US" dirty="0">
              <a:solidFill>
                <a:schemeClr val="tx1"/>
              </a:solidFill>
              <a:latin typeface="+mj-lt"/>
            </a:endParaRPr>
          </a:p>
        </p:txBody>
      </p:sp>
      <p:pic>
        <p:nvPicPr>
          <p:cNvPr id="7" name="Content Placeholder 3"/>
          <p:cNvPicPr>
            <a:picLocks noChangeAspect="1"/>
          </p:cNvPicPr>
          <p:nvPr/>
        </p:nvPicPr>
        <p:blipFill rotWithShape="1">
          <a:blip r:embed="rId4"/>
          <a:srcRect l="13046" t="16747" r="69205" b="71602"/>
          <a:stretch/>
        </p:blipFill>
        <p:spPr>
          <a:xfrm>
            <a:off x="3698540" y="2579166"/>
            <a:ext cx="619125" cy="228600"/>
          </a:xfrm>
          <a:prstGeom prst="rect">
            <a:avLst/>
          </a:prstGeom>
        </p:spPr>
      </p:pic>
      <p:sp>
        <p:nvSpPr>
          <p:cNvPr id="8" name="Rectangle 7"/>
          <p:cNvSpPr/>
          <p:nvPr/>
        </p:nvSpPr>
        <p:spPr>
          <a:xfrm>
            <a:off x="500976" y="3088449"/>
            <a:ext cx="3863005" cy="1556579"/>
          </a:xfrm>
          <a:prstGeom prst="rect">
            <a:avLst/>
          </a:prstGeom>
          <a:gradFill>
            <a:gsLst>
              <a:gs pos="0">
                <a:schemeClr val="accent6">
                  <a:lumMod val="75000"/>
                </a:schemeClr>
              </a:gs>
              <a:gs pos="9500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“The average time between an attacker breaching a network and its owner noticing the intrusion is </a:t>
            </a:r>
            <a:r>
              <a:rPr lang="en-US" b="1" dirty="0">
                <a:solidFill>
                  <a:srgbClr val="FFC000"/>
                </a:solidFill>
                <a:latin typeface="+mj-lt"/>
              </a:rPr>
              <a:t>205</a:t>
            </a:r>
            <a:r>
              <a:rPr lang="en-US" b="1" dirty="0">
                <a:solidFill>
                  <a:schemeClr val="bg2"/>
                </a:solidFill>
                <a:latin typeface="+mj-lt"/>
              </a:rPr>
              <a:t> </a:t>
            </a:r>
            <a:r>
              <a:rPr lang="en-US" b="1" dirty="0">
                <a:solidFill>
                  <a:srgbClr val="FFC000"/>
                </a:solidFill>
                <a:latin typeface="+mj-lt"/>
              </a:rPr>
              <a:t>days</a:t>
            </a:r>
            <a:r>
              <a:rPr lang="en-US" b="1" dirty="0">
                <a:solidFill>
                  <a:schemeClr val="bg2"/>
                </a:solidFill>
                <a:latin typeface="+mj-lt"/>
              </a:rPr>
              <a:t>”</a:t>
            </a:r>
          </a:p>
        </p:txBody>
      </p:sp>
      <p:pic>
        <p:nvPicPr>
          <p:cNvPr id="10" name="Content Placeholder 5"/>
          <p:cNvPicPr>
            <a:picLocks noChangeAspect="1"/>
          </p:cNvPicPr>
          <p:nvPr/>
        </p:nvPicPr>
        <p:blipFill rotWithShape="1">
          <a:blip r:embed="rId5"/>
          <a:srcRect l="19381" t="12860" r="73719" b="81689"/>
          <a:stretch/>
        </p:blipFill>
        <p:spPr>
          <a:xfrm>
            <a:off x="3701088" y="4339898"/>
            <a:ext cx="619125" cy="275167"/>
          </a:xfrm>
          <a:prstGeom prst="rect">
            <a:avLst/>
          </a:prstGeom>
        </p:spPr>
      </p:pic>
      <p:sp>
        <p:nvSpPr>
          <p:cNvPr id="11" name="Rectangle 10"/>
          <p:cNvSpPr/>
          <p:nvPr/>
        </p:nvSpPr>
        <p:spPr>
          <a:xfrm>
            <a:off x="4780439" y="1247941"/>
            <a:ext cx="3930487" cy="1638477"/>
          </a:xfrm>
          <a:prstGeom prst="rect">
            <a:avLst/>
          </a:prstGeom>
          <a:gradFill>
            <a:gsLst>
              <a:gs pos="0">
                <a:schemeClr val="accent6">
                  <a:lumMod val="75000"/>
                </a:schemeClr>
              </a:gs>
              <a:gs pos="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“50% of all the risks faced by an organization were attributable to </a:t>
            </a:r>
            <a:r>
              <a:rPr lang="en-US" b="1" dirty="0">
                <a:solidFill>
                  <a:srgbClr val="FFC000"/>
                </a:solidFill>
                <a:latin typeface="+mj-lt"/>
              </a:rPr>
              <a:t>phishing</a:t>
            </a:r>
            <a:r>
              <a:rPr lang="en-US" b="1" dirty="0">
                <a:solidFill>
                  <a:schemeClr val="bg2"/>
                </a:solidFill>
                <a:latin typeface="+mj-lt"/>
              </a:rPr>
              <a:t>”</a:t>
            </a:r>
          </a:p>
        </p:txBody>
      </p:sp>
      <p:sp>
        <p:nvSpPr>
          <p:cNvPr id="12" name="Rounded Rectangle 11"/>
          <p:cNvSpPr/>
          <p:nvPr/>
        </p:nvSpPr>
        <p:spPr>
          <a:xfrm>
            <a:off x="7667354" y="2501231"/>
            <a:ext cx="1021112" cy="3411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b="1" cap="all" dirty="0"/>
              <a:t>CISO FORUM 2016</a:t>
            </a:r>
          </a:p>
          <a:p>
            <a:pPr algn="ctr"/>
            <a:endParaRPr lang="en-US" dirty="0">
              <a:latin typeface="+mj-lt"/>
            </a:endParaRPr>
          </a:p>
        </p:txBody>
      </p:sp>
      <p:sp>
        <p:nvSpPr>
          <p:cNvPr id="13" name="Rectangle 12"/>
          <p:cNvSpPr/>
          <p:nvPr/>
        </p:nvSpPr>
        <p:spPr>
          <a:xfrm>
            <a:off x="4780439" y="3088449"/>
            <a:ext cx="3930487" cy="1544637"/>
          </a:xfrm>
          <a:prstGeom prst="rect">
            <a:avLst/>
          </a:prstGeom>
          <a:gradFill>
            <a:gsLst>
              <a:gs pos="0">
                <a:schemeClr val="accent6">
                  <a:lumMod val="75000"/>
                  <a:alpha val="30000"/>
                </a:schemeClr>
              </a:gs>
              <a:gs pos="0">
                <a:schemeClr val="accent6">
                  <a:lumMod val="75000"/>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45% of most frequent incidents are unauthorized access of which </a:t>
            </a:r>
            <a:r>
              <a:rPr lang="en-US" b="1" dirty="0">
                <a:solidFill>
                  <a:srgbClr val="FFC000"/>
                </a:solidFill>
                <a:latin typeface="+mj-lt"/>
              </a:rPr>
              <a:t>60% of the attackers are “insiders”</a:t>
            </a:r>
          </a:p>
          <a:p>
            <a:pPr algn="ctr"/>
            <a:endParaRPr lang="en-US" dirty="0">
              <a:solidFill>
                <a:schemeClr val="tx1"/>
              </a:solidFill>
              <a:latin typeface="+mj-lt"/>
            </a:endParaRPr>
          </a:p>
        </p:txBody>
      </p:sp>
      <p:pic>
        <p:nvPicPr>
          <p:cNvPr id="14" name="Content Placeholder 3"/>
          <p:cNvPicPr>
            <a:picLocks noChangeAspect="1"/>
          </p:cNvPicPr>
          <p:nvPr/>
        </p:nvPicPr>
        <p:blipFill rotWithShape="1">
          <a:blip r:embed="rId6"/>
          <a:srcRect l="16596" t="77265" r="74120" b="13673"/>
          <a:stretch/>
        </p:blipFill>
        <p:spPr>
          <a:xfrm>
            <a:off x="8018149" y="4289929"/>
            <a:ext cx="550071" cy="301999"/>
          </a:xfrm>
          <a:prstGeom prst="rect">
            <a:avLst/>
          </a:prstGeom>
        </p:spPr>
      </p:pic>
      <p:sp>
        <p:nvSpPr>
          <p:cNvPr id="15" name="Rectangle 14"/>
          <p:cNvSpPr/>
          <p:nvPr/>
        </p:nvSpPr>
        <p:spPr>
          <a:xfrm>
            <a:off x="6304545" y="53113"/>
            <a:ext cx="2266950" cy="9810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22332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nvPr>
        </p:nvGraphicFramePr>
        <p:xfrm>
          <a:off x="654788" y="247207"/>
          <a:ext cx="6096000" cy="33924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260908" y="451549"/>
            <a:ext cx="1423035" cy="1338828"/>
          </a:xfrm>
          <a:prstGeom prst="rect">
            <a:avLst/>
          </a:prstGeom>
          <a:noFill/>
        </p:spPr>
        <p:txBody>
          <a:bodyPr wrap="square" rtlCol="0">
            <a:spAutoFit/>
          </a:bodyPr>
          <a:lstStyle/>
          <a:p>
            <a:r>
              <a:rPr lang="en-US" sz="1350" dirty="0"/>
              <a:t>Ability to drill down, figuring out the unknown device and the user name</a:t>
            </a:r>
          </a:p>
        </p:txBody>
      </p:sp>
      <p:sp>
        <p:nvSpPr>
          <p:cNvPr id="2" name="Down Arrow 1"/>
          <p:cNvSpPr/>
          <p:nvPr/>
        </p:nvSpPr>
        <p:spPr>
          <a:xfrm>
            <a:off x="7854803" y="2200940"/>
            <a:ext cx="590107" cy="1068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628650" y="3872640"/>
          <a:ext cx="7886700" cy="1033840"/>
        </p:xfrm>
        <a:graphic>
          <a:graphicData uri="http://schemas.openxmlformats.org/drawingml/2006/table">
            <a:tbl>
              <a:tblPr>
                <a:tableStyleId>{5C22544A-7EE6-4342-B048-85BDC9FD1C3A}</a:tableStyleId>
              </a:tblPr>
              <a:tblGrid>
                <a:gridCol w="886670">
                  <a:extLst>
                    <a:ext uri="{9D8B030D-6E8A-4147-A177-3AD203B41FA5}">
                      <a16:colId xmlns:a16="http://schemas.microsoft.com/office/drawing/2014/main" val="3063139997"/>
                    </a:ext>
                  </a:extLst>
                </a:gridCol>
                <a:gridCol w="905337">
                  <a:extLst>
                    <a:ext uri="{9D8B030D-6E8A-4147-A177-3AD203B41FA5}">
                      <a16:colId xmlns:a16="http://schemas.microsoft.com/office/drawing/2014/main" val="4079130290"/>
                    </a:ext>
                  </a:extLst>
                </a:gridCol>
                <a:gridCol w="970671">
                  <a:extLst>
                    <a:ext uri="{9D8B030D-6E8A-4147-A177-3AD203B41FA5}">
                      <a16:colId xmlns:a16="http://schemas.microsoft.com/office/drawing/2014/main" val="291280567"/>
                    </a:ext>
                  </a:extLst>
                </a:gridCol>
                <a:gridCol w="970671">
                  <a:extLst>
                    <a:ext uri="{9D8B030D-6E8A-4147-A177-3AD203B41FA5}">
                      <a16:colId xmlns:a16="http://schemas.microsoft.com/office/drawing/2014/main" val="778442606"/>
                    </a:ext>
                  </a:extLst>
                </a:gridCol>
                <a:gridCol w="597336">
                  <a:extLst>
                    <a:ext uri="{9D8B030D-6E8A-4147-A177-3AD203B41FA5}">
                      <a16:colId xmlns:a16="http://schemas.microsoft.com/office/drawing/2014/main" val="140371342"/>
                    </a:ext>
                  </a:extLst>
                </a:gridCol>
                <a:gridCol w="597336">
                  <a:extLst>
                    <a:ext uri="{9D8B030D-6E8A-4147-A177-3AD203B41FA5}">
                      <a16:colId xmlns:a16="http://schemas.microsoft.com/office/drawing/2014/main" val="4285197771"/>
                    </a:ext>
                  </a:extLst>
                </a:gridCol>
                <a:gridCol w="597336">
                  <a:extLst>
                    <a:ext uri="{9D8B030D-6E8A-4147-A177-3AD203B41FA5}">
                      <a16:colId xmlns:a16="http://schemas.microsoft.com/office/drawing/2014/main" val="563213487"/>
                    </a:ext>
                  </a:extLst>
                </a:gridCol>
                <a:gridCol w="728003">
                  <a:extLst>
                    <a:ext uri="{9D8B030D-6E8A-4147-A177-3AD203B41FA5}">
                      <a16:colId xmlns:a16="http://schemas.microsoft.com/office/drawing/2014/main" val="4092152480"/>
                    </a:ext>
                  </a:extLst>
                </a:gridCol>
                <a:gridCol w="513335">
                  <a:extLst>
                    <a:ext uri="{9D8B030D-6E8A-4147-A177-3AD203B41FA5}">
                      <a16:colId xmlns:a16="http://schemas.microsoft.com/office/drawing/2014/main" val="3055675156"/>
                    </a:ext>
                  </a:extLst>
                </a:gridCol>
                <a:gridCol w="448002">
                  <a:extLst>
                    <a:ext uri="{9D8B030D-6E8A-4147-A177-3AD203B41FA5}">
                      <a16:colId xmlns:a16="http://schemas.microsoft.com/office/drawing/2014/main" val="2092533793"/>
                    </a:ext>
                  </a:extLst>
                </a:gridCol>
                <a:gridCol w="672003">
                  <a:extLst>
                    <a:ext uri="{9D8B030D-6E8A-4147-A177-3AD203B41FA5}">
                      <a16:colId xmlns:a16="http://schemas.microsoft.com/office/drawing/2014/main" val="813413180"/>
                    </a:ext>
                  </a:extLst>
                </a:gridCol>
              </a:tblGrid>
              <a:tr h="258460">
                <a:tc>
                  <a:txBody>
                    <a:bodyPr/>
                    <a:lstStyle/>
                    <a:p>
                      <a:pPr algn="l" fontAlgn="b"/>
                      <a:r>
                        <a:rPr lang="en-US" sz="800" b="1" u="none" strike="noStrike">
                          <a:effectLst/>
                        </a:rPr>
                        <a:t>URL</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Company Equipment</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Asset #</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dirty="0">
                          <a:effectLst/>
                        </a:rPr>
                        <a:t>Status</a:t>
                      </a:r>
                      <a:endParaRPr lang="en-US" sz="800" b="1"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593617281"/>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Iphone 6s</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100001000999D</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Full Time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49805723"/>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1/2/2016 16:33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708494775"/>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01:0d:10:19C:16:0</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shoty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12/13/2015 0:00</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878855809"/>
                  </a:ext>
                </a:extLst>
              </a:tr>
            </a:tbl>
          </a:graphicData>
        </a:graphic>
      </p:graphicFrame>
    </p:spTree>
    <p:extLst>
      <p:ext uri="{BB962C8B-B14F-4D97-AF65-F5344CB8AC3E}">
        <p14:creationId xmlns:p14="http://schemas.microsoft.com/office/powerpoint/2010/main" val="27835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330994" y="395288"/>
          <a:ext cx="7872413" cy="1007269"/>
        </p:xfrm>
        <a:graphic>
          <a:graphicData uri="http://schemas.openxmlformats.org/presentationml/2006/ole">
            <mc:AlternateContent xmlns:mc="http://schemas.openxmlformats.org/markup-compatibility/2006">
              <mc:Choice xmlns:v="urn:schemas-microsoft-com:vml" Requires="v">
                <p:oleObj spid="_x0000_s4126" name="Worksheet" r:id="rId3" imgW="10496365" imgH="1343025" progId="Excel.Sheet.12">
                  <p:embed/>
                </p:oleObj>
              </mc:Choice>
              <mc:Fallback>
                <p:oleObj name="Worksheet" r:id="rId3" imgW="10496365" imgH="1343025" progId="Excel.Sheet.12">
                  <p:embed/>
                  <p:pic>
                    <p:nvPicPr>
                      <p:cNvPr id="6" name="Object 5"/>
                      <p:cNvPicPr/>
                      <p:nvPr/>
                    </p:nvPicPr>
                    <p:blipFill>
                      <a:blip r:embed="rId4"/>
                      <a:stretch>
                        <a:fillRect/>
                      </a:stretch>
                    </p:blipFill>
                    <p:spPr>
                      <a:xfrm>
                        <a:off x="330994" y="395288"/>
                        <a:ext cx="7872413" cy="1007269"/>
                      </a:xfrm>
                      <a:prstGeom prst="rect">
                        <a:avLst/>
                      </a:prstGeom>
                    </p:spPr>
                  </p:pic>
                </p:oleObj>
              </mc:Fallback>
            </mc:AlternateContent>
          </a:graphicData>
        </a:graphic>
      </p:graphicFrame>
      <p:graphicFrame>
        <p:nvGraphicFramePr>
          <p:cNvPr id="7" name="Chart 6"/>
          <p:cNvGraphicFramePr>
            <a:graphicFrameLocks/>
          </p:cNvGraphicFramePr>
          <p:nvPr>
            <p:extLst/>
          </p:nvPr>
        </p:nvGraphicFramePr>
        <p:xfrm>
          <a:off x="598081" y="1543050"/>
          <a:ext cx="7854803" cy="3273499"/>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98721" y="55821"/>
            <a:ext cx="7567724" cy="300082"/>
          </a:xfrm>
          <a:prstGeom prst="rect">
            <a:avLst/>
          </a:prstGeom>
          <a:noFill/>
        </p:spPr>
        <p:txBody>
          <a:bodyPr wrap="square" rtlCol="0">
            <a:spAutoFit/>
          </a:bodyPr>
          <a:lstStyle/>
          <a:p>
            <a:r>
              <a:rPr lang="en-US" sz="1350" dirty="0"/>
              <a:t>Monitoring Virus Attack (Optional)</a:t>
            </a:r>
          </a:p>
        </p:txBody>
      </p:sp>
      <p:cxnSp>
        <p:nvCxnSpPr>
          <p:cNvPr id="10" name="Straight Arrow Connector 9"/>
          <p:cNvCxnSpPr/>
          <p:nvPr/>
        </p:nvCxnSpPr>
        <p:spPr>
          <a:xfrm>
            <a:off x="1002983" y="1543049"/>
            <a:ext cx="646366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95236" y="1402556"/>
            <a:ext cx="1013072" cy="300082"/>
          </a:xfrm>
          <a:prstGeom prst="rect">
            <a:avLst/>
          </a:prstGeom>
          <a:noFill/>
        </p:spPr>
        <p:txBody>
          <a:bodyPr wrap="square" rtlCol="0">
            <a:spAutoFit/>
          </a:bodyPr>
          <a:lstStyle/>
          <a:p>
            <a:r>
              <a:rPr lang="en-US" sz="1350" dirty="0"/>
              <a:t>Slide Bar</a:t>
            </a:r>
          </a:p>
        </p:txBody>
      </p:sp>
    </p:spTree>
    <p:extLst>
      <p:ext uri="{BB962C8B-B14F-4D97-AF65-F5344CB8AC3E}">
        <p14:creationId xmlns:p14="http://schemas.microsoft.com/office/powerpoint/2010/main" val="27711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4047067" y="2141516"/>
            <a:ext cx="4633157" cy="1453141"/>
          </a:xfrm>
        </p:spPr>
        <p:txBody>
          <a:bodyPr/>
          <a:lstStyle/>
          <a:p>
            <a:r>
              <a:rPr lang="en-US" dirty="0"/>
              <a:t>Cyber Security Analytics – Data Ingestion</a:t>
            </a:r>
          </a:p>
        </p:txBody>
      </p:sp>
      <p:sp>
        <p:nvSpPr>
          <p:cNvPr id="8" name="Subtitle 2"/>
          <p:cNvSpPr>
            <a:spLocks noGrp="1"/>
          </p:cNvSpPr>
          <p:nvPr>
            <p:ph type="subTitle" idx="1"/>
          </p:nvPr>
        </p:nvSpPr>
        <p:spPr>
          <a:xfrm>
            <a:off x="4047076" y="3814183"/>
            <a:ext cx="4633157" cy="646331"/>
          </a:xfrm>
        </p:spPr>
        <p:txBody>
          <a:bodyPr/>
          <a:lstStyle/>
          <a:p>
            <a:r>
              <a:rPr lang="en-US" dirty="0"/>
              <a:t>Subtitle placeholder</a:t>
            </a:r>
          </a:p>
          <a:p>
            <a:r>
              <a:rPr lang="en-US" dirty="0"/>
              <a:t>Subtitle placeholder</a:t>
            </a:r>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745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49250" y="3829050"/>
            <a:ext cx="8642350" cy="990600"/>
          </a:xfrm>
          <a:prstGeom prst="rect">
            <a:avLst/>
          </a:prstGeom>
        </p:spPr>
        <p:txBody>
          <a:bodyPr lIns="0" rIns="0"/>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${TABLENAME} parameter is used to determine source and target.</a:t>
            </a:r>
          </a:p>
          <a:p>
            <a:r>
              <a:rPr lang="en-US" sz="2400" dirty="0"/>
              <a:t>1M records transferred in 1.5 minutes.</a:t>
            </a:r>
          </a:p>
        </p:txBody>
      </p:sp>
      <p:pic>
        <p:nvPicPr>
          <p:cNvPr id="6" name="Picture 5"/>
          <p:cNvPicPr/>
          <p:nvPr/>
        </p:nvPicPr>
        <p:blipFill>
          <a:blip r:embed="rId3"/>
          <a:stretch>
            <a:fillRect/>
          </a:stretch>
        </p:blipFill>
        <p:spPr>
          <a:xfrm>
            <a:off x="264160" y="852487"/>
            <a:ext cx="8557716" cy="2943225"/>
          </a:xfrm>
          <a:prstGeom prst="rect">
            <a:avLst/>
          </a:prstGeom>
        </p:spPr>
      </p:pic>
      <p:sp>
        <p:nvSpPr>
          <p:cNvPr id="8" name="Title 3"/>
          <p:cNvSpPr>
            <a:spLocks noGrp="1"/>
          </p:cNvSpPr>
          <p:nvPr>
            <p:ph type="title"/>
          </p:nvPr>
        </p:nvSpPr>
        <p:spPr>
          <a:xfrm>
            <a:off x="149225" y="-1587"/>
            <a:ext cx="8458200" cy="563562"/>
          </a:xfrm>
        </p:spPr>
        <p:txBody>
          <a:bodyPr/>
          <a:lstStyle/>
          <a:p>
            <a:r>
              <a:rPr lang="en-US" dirty="0"/>
              <a:t>SQL Server to HDFS</a:t>
            </a:r>
          </a:p>
        </p:txBody>
      </p:sp>
      <p:sp>
        <p:nvSpPr>
          <p:cNvPr id="9" name="Text Placeholder 1"/>
          <p:cNvSpPr txBox="1">
            <a:spLocks/>
          </p:cNvSpPr>
          <p:nvPr/>
        </p:nvSpPr>
        <p:spPr>
          <a:xfrm>
            <a:off x="139700" y="420957"/>
            <a:ext cx="74041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tx1">
                    <a:lumMod val="75000"/>
                    <a:lumOff val="25000"/>
                  </a:schemeClr>
                </a:solidFill>
              </a:rPr>
              <a:t>Generic, re-usable transformation to copy any SQL Server table to HDFS.</a:t>
            </a:r>
          </a:p>
        </p:txBody>
      </p:sp>
    </p:spTree>
    <p:extLst>
      <p:ext uri="{BB962C8B-B14F-4D97-AF65-F5344CB8AC3E}">
        <p14:creationId xmlns:p14="http://schemas.microsoft.com/office/powerpoint/2010/main" val="419635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660" y="-70712"/>
            <a:ext cx="6604803" cy="732441"/>
          </a:xfrm>
        </p:spPr>
        <p:txBody>
          <a:bodyPr/>
          <a:lstStyle/>
          <a:p>
            <a:r>
              <a:rPr lang="en-US" dirty="0"/>
              <a:t>Data Ingestion Workflow</a:t>
            </a:r>
          </a:p>
        </p:txBody>
      </p:sp>
      <p:pic>
        <p:nvPicPr>
          <p:cNvPr id="4" name="Content Placeholder 3"/>
          <p:cNvPicPr>
            <a:picLocks noGrp="1"/>
          </p:cNvPicPr>
          <p:nvPr>
            <p:ph idx="1"/>
          </p:nvPr>
        </p:nvPicPr>
        <p:blipFill>
          <a:blip r:embed="rId2"/>
          <a:stretch>
            <a:fillRect/>
          </a:stretch>
        </p:blipFill>
        <p:spPr>
          <a:xfrm>
            <a:off x="552450" y="875317"/>
            <a:ext cx="7924800" cy="716342"/>
          </a:xfrm>
          <a:prstGeom prst="rect">
            <a:avLst/>
          </a:prstGeom>
        </p:spPr>
      </p:pic>
      <p:sp>
        <p:nvSpPr>
          <p:cNvPr id="5" name="Text Placeholder 2"/>
          <p:cNvSpPr txBox="1">
            <a:spLocks/>
          </p:cNvSpPr>
          <p:nvPr/>
        </p:nvSpPr>
        <p:spPr>
          <a:xfrm>
            <a:off x="422588" y="1647825"/>
            <a:ext cx="8458200" cy="3581400"/>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sz="1600" dirty="0"/>
              <a:t>Check DB connection is up.</a:t>
            </a:r>
          </a:p>
          <a:p>
            <a:pPr marL="457200" indent="-457200">
              <a:buFont typeface="+mj-lt"/>
              <a:buAutoNum type="arabicPeriod"/>
            </a:pPr>
            <a:r>
              <a:rPr lang="en-US" sz="1600" dirty="0"/>
              <a:t>Check if the table exists in Impala and, if not</a:t>
            </a:r>
          </a:p>
          <a:p>
            <a:pPr marL="457200" indent="-457200">
              <a:buFont typeface="+mj-lt"/>
              <a:buAutoNum type="arabicPeriod"/>
            </a:pPr>
            <a:r>
              <a:rPr lang="en-US" sz="1600" dirty="0"/>
              <a:t>Run DDL statement to create Impala table</a:t>
            </a:r>
          </a:p>
          <a:p>
            <a:pPr marL="457200" indent="-457200">
              <a:buFont typeface="+mj-lt"/>
              <a:buAutoNum type="arabicPeriod"/>
            </a:pPr>
            <a:r>
              <a:rPr lang="en-US" sz="1600" dirty="0"/>
              <a:t>Run transformation template (with ${TABLENAME} parameter) to load SQL server table into HDFS.</a:t>
            </a:r>
          </a:p>
          <a:p>
            <a:pPr marL="457200" indent="-457200">
              <a:buFont typeface="+mj-lt"/>
              <a:buAutoNum type="arabicPeriod"/>
            </a:pPr>
            <a:r>
              <a:rPr lang="en-US" sz="1600" dirty="0"/>
              <a:t>Load data into Impala.</a:t>
            </a:r>
          </a:p>
          <a:p>
            <a:pPr marL="0" indent="0"/>
            <a:r>
              <a:rPr lang="en-US" sz="1600" dirty="0"/>
              <a:t>The workflow is also parameterized as a generic template so that you can loop over a list of tables and migrate them all to Impala. This can be done in parallel for large migrations.</a:t>
            </a:r>
          </a:p>
        </p:txBody>
      </p:sp>
      <p:sp>
        <p:nvSpPr>
          <p:cNvPr id="6" name="Text Placeholder 1"/>
          <p:cNvSpPr txBox="1">
            <a:spLocks/>
          </p:cNvSpPr>
          <p:nvPr/>
        </p:nvSpPr>
        <p:spPr>
          <a:xfrm>
            <a:off x="63500" y="420957"/>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re-usable workflow for data migration to Impala</a:t>
            </a:r>
          </a:p>
        </p:txBody>
      </p:sp>
    </p:spTree>
    <p:extLst>
      <p:ext uri="{BB962C8B-B14F-4D97-AF65-F5344CB8AC3E}">
        <p14:creationId xmlns:p14="http://schemas.microsoft.com/office/powerpoint/2010/main" val="3254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3781425" y="1979591"/>
            <a:ext cx="5219700" cy="1453141"/>
          </a:xfrm>
        </p:spPr>
        <p:txBody>
          <a:bodyPr/>
          <a:lstStyle/>
          <a:p>
            <a:r>
              <a:rPr lang="en-US" dirty="0"/>
              <a:t>Cyber Security Analytics – Big Data Processing</a:t>
            </a:r>
          </a:p>
        </p:txBody>
      </p:sp>
      <p:sp>
        <p:nvSpPr>
          <p:cNvPr id="8" name="Subtitle 2"/>
          <p:cNvSpPr>
            <a:spLocks noGrp="1"/>
          </p:cNvSpPr>
          <p:nvPr>
            <p:ph type="subTitle" idx="1"/>
          </p:nvPr>
        </p:nvSpPr>
        <p:spPr>
          <a:xfrm>
            <a:off x="3999451" y="3709408"/>
            <a:ext cx="4633157" cy="646331"/>
          </a:xfrm>
        </p:spPr>
        <p:txBody>
          <a:bodyPr/>
          <a:lstStyle/>
          <a:p>
            <a:r>
              <a:rPr lang="en-US" dirty="0"/>
              <a:t>Subtitle placeholder</a:t>
            </a:r>
          </a:p>
          <a:p>
            <a:r>
              <a:rPr lang="en-US" dirty="0"/>
              <a:t>Subtitle placeholder</a:t>
            </a:r>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222657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bwMode="auto">
          <a:xfrm>
            <a:off x="264160" y="771132"/>
            <a:ext cx="8587444" cy="50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charset="0"/>
                <a:cs typeface="Arial"/>
              </a:rPr>
              <a:t>Semi-structured data such as many log files present challenges not found in row/column-based traditional data.</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key2=val2 key3=val3</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key2=val2 key1=val1</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key3=val3 key2=val2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8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The example above has 3 issues to address: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row is comprised of two components at a high level: a </a:t>
            </a:r>
            <a:r>
              <a:rPr kumimoji="0" lang="en-US" sz="1700" b="0" i="1" u="none" strike="noStrike" kern="1200" cap="none" spc="0" normalizeH="0" baseline="0" noProof="0" dirty="0" err="1">
                <a:ln>
                  <a:noFill/>
                </a:ln>
                <a:solidFill>
                  <a:schemeClr val="tx2">
                    <a:lumMod val="75000"/>
                  </a:scheme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 prefix and a set of key/value pairs.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Not all key/value pairs are in each row</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key/values appear in different order.</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In addition, new keys may appear in logs after upgrades. These keys should be automatically detected and processed.</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Pentaho has specific features to simplify parsing this type of data dynamically.</a:t>
            </a:r>
          </a:p>
        </p:txBody>
      </p:sp>
      <p:sp>
        <p:nvSpPr>
          <p:cNvPr id="8" name="Title 3"/>
          <p:cNvSpPr>
            <a:spLocks noGrp="1"/>
          </p:cNvSpPr>
          <p:nvPr>
            <p:ph type="title"/>
          </p:nvPr>
        </p:nvSpPr>
        <p:spPr>
          <a:xfrm>
            <a:off x="270227" y="-7587"/>
            <a:ext cx="8458200" cy="563562"/>
          </a:xfrm>
        </p:spPr>
        <p:txBody>
          <a:bodyPr>
            <a:normAutofit/>
          </a:bodyPr>
          <a:lstStyle/>
          <a:p>
            <a:r>
              <a:rPr lang="en-US" sz="2800" dirty="0"/>
              <a:t>Semi-structured log files</a:t>
            </a:r>
          </a:p>
        </p:txBody>
      </p:sp>
      <p:sp>
        <p:nvSpPr>
          <p:cNvPr id="9" name="Text Placeholder 1"/>
          <p:cNvSpPr txBox="1">
            <a:spLocks/>
          </p:cNvSpPr>
          <p:nvPr/>
        </p:nvSpPr>
        <p:spPr>
          <a:xfrm>
            <a:off x="270227" y="419895"/>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Variable and nested data structures</a:t>
            </a:r>
          </a:p>
        </p:txBody>
      </p:sp>
    </p:spTree>
    <p:extLst>
      <p:ext uri="{BB962C8B-B14F-4D97-AF65-F5344CB8AC3E}">
        <p14:creationId xmlns:p14="http://schemas.microsoft.com/office/powerpoint/2010/main" val="11771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20648" y="9937"/>
            <a:ext cx="8458200" cy="563562"/>
          </a:xfrm>
        </p:spPr>
        <p:txBody>
          <a:bodyPr>
            <a:normAutofit/>
          </a:bodyPr>
          <a:lstStyle/>
          <a:p>
            <a:r>
              <a:rPr lang="en-US" sz="2800" dirty="0"/>
              <a:t>Semi-structured log file examples</a:t>
            </a:r>
          </a:p>
        </p:txBody>
      </p:sp>
      <p:sp>
        <p:nvSpPr>
          <p:cNvPr id="8" name="Text Placeholder 1"/>
          <p:cNvSpPr txBox="1">
            <a:spLocks/>
          </p:cNvSpPr>
          <p:nvPr/>
        </p:nvSpPr>
        <p:spPr>
          <a:xfrm>
            <a:off x="120648" y="467578"/>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Active Directory events, Sophos anti-virus logs, and Web proxy logs</a:t>
            </a:r>
          </a:p>
        </p:txBody>
      </p:sp>
      <p:sp>
        <p:nvSpPr>
          <p:cNvPr id="9" name="Text Placeholder 2"/>
          <p:cNvSpPr txBox="1">
            <a:spLocks/>
          </p:cNvSpPr>
          <p:nvPr/>
        </p:nvSpPr>
        <p:spPr>
          <a:xfrm>
            <a:off x="252664" y="850660"/>
            <a:ext cx="8592030" cy="39379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Active Directory event logs:</a:t>
            </a:r>
          </a:p>
          <a:p>
            <a:pPr marL="0" indent="0"/>
            <a:r>
              <a:rPr lang="en-US" sz="1200" dirty="0">
                <a:solidFill>
                  <a:schemeClr val="accent6">
                    <a:lumMod val="50000"/>
                  </a:schemeClr>
                </a:solidFill>
              </a:rPr>
              <a:t>&lt;12&gt;Mar 18 23:58:55 146.36.82.32 </a:t>
            </a:r>
            <a:r>
              <a:rPr lang="en-US" sz="1200" dirty="0" err="1">
                <a:solidFill>
                  <a:schemeClr val="accent6">
                    <a:lumMod val="50000"/>
                  </a:schemeClr>
                </a:solidFill>
              </a:rPr>
              <a:t>AgentDevice</a:t>
            </a:r>
            <a:r>
              <a:rPr lang="en-US" sz="1200" dirty="0">
                <a:solidFill>
                  <a:schemeClr val="accent6">
                    <a:lumMod val="50000"/>
                  </a:schemeClr>
                </a:solidFill>
              </a:rPr>
              <a:t>=</a:t>
            </a:r>
            <a:r>
              <a:rPr lang="en-US" sz="1200" dirty="0" err="1">
                <a:solidFill>
                  <a:schemeClr val="accent6">
                    <a:lumMod val="50000"/>
                  </a:schemeClr>
                </a:solidFill>
              </a:rPr>
              <a:t>WindowsLog</a:t>
            </a:r>
            <a:r>
              <a:rPr lang="en-US" sz="1200" dirty="0">
                <a:solidFill>
                  <a:schemeClr val="accent6">
                    <a:lumMod val="50000"/>
                  </a:schemeClr>
                </a:solidFill>
              </a:rPr>
              <a:t>	</a:t>
            </a:r>
            <a:r>
              <a:rPr lang="en-US" sz="1200" dirty="0" err="1">
                <a:solidFill>
                  <a:schemeClr val="accent6">
                    <a:lumMod val="50000"/>
                  </a:schemeClr>
                </a:solidFill>
              </a:rPr>
              <a:t>AgentLogFile</a:t>
            </a:r>
            <a:r>
              <a:rPr lang="en-US" sz="1200" dirty="0">
                <a:solidFill>
                  <a:schemeClr val="accent6">
                    <a:lumMod val="50000"/>
                  </a:schemeClr>
                </a:solidFill>
              </a:rPr>
              <a:t>=Security	Source=Microsoft-Windows-Security-Auditing	Computer=pc1.example.com	User= 	Domain= 	</a:t>
            </a:r>
            <a:r>
              <a:rPr lang="en-US" sz="1200" dirty="0" err="1">
                <a:solidFill>
                  <a:schemeClr val="accent6">
                    <a:lumMod val="50000"/>
                  </a:schemeClr>
                </a:solidFill>
              </a:rPr>
              <a:t>EventID</a:t>
            </a:r>
            <a:r>
              <a:rPr lang="en-US" sz="1200" dirty="0">
                <a:solidFill>
                  <a:schemeClr val="accent6">
                    <a:lumMod val="50000"/>
                  </a:schemeClr>
                </a:solidFill>
              </a:rPr>
              <a:t>=1234	</a:t>
            </a:r>
            <a:r>
              <a:rPr lang="en-US" sz="1200" dirty="0" err="1">
                <a:solidFill>
                  <a:schemeClr val="accent6">
                    <a:lumMod val="50000"/>
                  </a:schemeClr>
                </a:solidFill>
              </a:rPr>
              <a:t>EventIDCode</a:t>
            </a:r>
            <a:r>
              <a:rPr lang="en-US" sz="1200" dirty="0">
                <a:solidFill>
                  <a:schemeClr val="accent6">
                    <a:lumMod val="50000"/>
                  </a:schemeClr>
                </a:solidFill>
              </a:rPr>
              <a:t>=5678	</a:t>
            </a:r>
            <a:r>
              <a:rPr lang="en-US" sz="1200" dirty="0" err="1">
                <a:solidFill>
                  <a:schemeClr val="accent6">
                    <a:lumMod val="50000"/>
                  </a:schemeClr>
                </a:solidFill>
              </a:rPr>
              <a:t>EventType</a:t>
            </a:r>
            <a:r>
              <a:rPr lang="en-US" sz="1200" dirty="0">
                <a:solidFill>
                  <a:schemeClr val="accent6">
                    <a:lumMod val="50000"/>
                  </a:schemeClr>
                </a:solidFill>
              </a:rPr>
              <a:t>=7	</a:t>
            </a:r>
            <a:r>
              <a:rPr lang="en-US" sz="1200" dirty="0" err="1">
                <a:solidFill>
                  <a:schemeClr val="accent6">
                    <a:lumMod val="50000"/>
                  </a:schemeClr>
                </a:solidFill>
              </a:rPr>
              <a:t>EventCategory</a:t>
            </a:r>
            <a:r>
              <a:rPr lang="en-US" sz="1200" dirty="0">
                <a:solidFill>
                  <a:schemeClr val="accent6">
                    <a:lumMod val="50000"/>
                  </a:schemeClr>
                </a:solidFill>
              </a:rPr>
              <a:t>=14389 … (additional KEY=VALUE pairs)</a:t>
            </a:r>
          </a:p>
          <a:p>
            <a:pPr marL="0" indent="0"/>
            <a:r>
              <a:rPr lang="en-US" dirty="0"/>
              <a:t>Sophos anti-virus:</a:t>
            </a:r>
          </a:p>
          <a:p>
            <a:pPr marL="0" indent="0"/>
            <a:r>
              <a:rPr lang="en-US" sz="1200" dirty="0">
                <a:solidFill>
                  <a:srgbClr val="FF6600">
                    <a:lumMod val="50000"/>
                  </a:srgbClr>
                </a:solidFill>
              </a:rPr>
              <a:t>1427345811234 146.36.80.61 LEEF:1.0|Sophos|Enterprise Console|1.0|Device control - Alert </a:t>
            </a:r>
            <a:r>
              <a:rPr lang="en-US" sz="1200" dirty="0" err="1">
                <a:solidFill>
                  <a:srgbClr val="FF6600">
                    <a:lumMod val="50000"/>
                  </a:srgbClr>
                </a:solidFill>
              </a:rPr>
              <a:t>only|cat</a:t>
            </a:r>
            <a:r>
              <a:rPr lang="en-US" sz="1200" dirty="0">
                <a:solidFill>
                  <a:srgbClr val="FF6600">
                    <a:lumMod val="50000"/>
                  </a:srgbClr>
                </a:solidFill>
              </a:rPr>
              <a:t>=</a:t>
            </a:r>
            <a:r>
              <a:rPr lang="en-US" sz="1200" dirty="0" err="1">
                <a:solidFill>
                  <a:srgbClr val="FF6600">
                    <a:lumMod val="50000"/>
                  </a:srgbClr>
                </a:solidFill>
              </a:rPr>
              <a:t>EnterpriseConsole</a:t>
            </a:r>
            <a:r>
              <a:rPr lang="en-US" sz="1200" dirty="0">
                <a:solidFill>
                  <a:srgbClr val="FF6600">
                    <a:lumMod val="50000"/>
                  </a:srgbClr>
                </a:solidFill>
              </a:rPr>
              <a:t>	</a:t>
            </a:r>
            <a:r>
              <a:rPr lang="en-US" sz="1200" dirty="0" err="1">
                <a:solidFill>
                  <a:srgbClr val="FF6600">
                    <a:lumMod val="50000"/>
                  </a:srgbClr>
                </a:solidFill>
              </a:rPr>
              <a:t>devTimeFormat</a:t>
            </a:r>
            <a:r>
              <a:rPr lang="en-US" sz="1200" dirty="0">
                <a:solidFill>
                  <a:srgbClr val="FF6600">
                    <a:lumMod val="50000"/>
                  </a:srgbClr>
                </a:solidFill>
              </a:rPr>
              <a:t>=</a:t>
            </a:r>
            <a:r>
              <a:rPr lang="en-US" sz="1200" dirty="0" err="1">
                <a:solidFill>
                  <a:srgbClr val="FF6600">
                    <a:lumMod val="50000"/>
                  </a:srgbClr>
                </a:solidFill>
              </a:rPr>
              <a:t>yyyy</a:t>
            </a:r>
            <a:r>
              <a:rPr lang="en-US" sz="1200" dirty="0">
                <a:solidFill>
                  <a:srgbClr val="FF6600">
                    <a:lumMod val="50000"/>
                  </a:srgbClr>
                </a:solidFill>
              </a:rPr>
              <a:t>-MM-</a:t>
            </a:r>
            <a:r>
              <a:rPr lang="en-US" sz="1200" dirty="0" err="1">
                <a:solidFill>
                  <a:srgbClr val="FF6600">
                    <a:lumMod val="50000"/>
                  </a:srgbClr>
                </a:solidFill>
              </a:rPr>
              <a:t>dd</a:t>
            </a:r>
            <a:r>
              <a:rPr lang="en-US" sz="1200" dirty="0">
                <a:solidFill>
                  <a:srgbClr val="FF6600">
                    <a:lumMod val="50000"/>
                  </a:srgbClr>
                </a:solidFill>
              </a:rPr>
              <a:t> </a:t>
            </a:r>
            <a:r>
              <a:rPr lang="en-US" sz="1200" dirty="0" err="1">
                <a:solidFill>
                  <a:srgbClr val="FF6600">
                    <a:lumMod val="50000"/>
                  </a:srgbClr>
                </a:solidFill>
              </a:rPr>
              <a:t>HH:mm:ss</a:t>
            </a:r>
            <a:r>
              <a:rPr lang="en-US" sz="1200" dirty="0">
                <a:solidFill>
                  <a:srgbClr val="FF6600">
                    <a:lumMod val="50000"/>
                  </a:srgbClr>
                </a:solidFill>
              </a:rPr>
              <a:t>	</a:t>
            </a:r>
            <a:r>
              <a:rPr lang="en-US" sz="1200" dirty="0" err="1">
                <a:solidFill>
                  <a:srgbClr val="FF6600">
                    <a:lumMod val="50000"/>
                  </a:srgbClr>
                </a:solidFill>
              </a:rPr>
              <a:t>EventID</a:t>
            </a:r>
            <a:r>
              <a:rPr lang="en-US" sz="1200" dirty="0">
                <a:solidFill>
                  <a:srgbClr val="FF6600">
                    <a:lumMod val="50000"/>
                  </a:srgbClr>
                </a:solidFill>
              </a:rPr>
              <a:t>=4161234	</a:t>
            </a:r>
            <a:r>
              <a:rPr lang="en-US" sz="1200" dirty="0" err="1">
                <a:solidFill>
                  <a:srgbClr val="FF6600">
                    <a:lumMod val="50000"/>
                  </a:srgbClr>
                </a:solidFill>
              </a:rPr>
              <a:t>src</a:t>
            </a:r>
            <a:r>
              <a:rPr lang="en-US" sz="1200" dirty="0">
                <a:solidFill>
                  <a:srgbClr val="FF6600">
                    <a:lumMod val="50000"/>
                  </a:srgbClr>
                </a:solidFill>
              </a:rPr>
              <a:t>=111.222.133.144	</a:t>
            </a:r>
            <a:r>
              <a:rPr lang="en-US" sz="1200" dirty="0" err="1">
                <a:solidFill>
                  <a:srgbClr val="FF6600">
                    <a:lumMod val="50000"/>
                  </a:srgbClr>
                </a:solidFill>
              </a:rPr>
              <a:t>ComputerName</a:t>
            </a:r>
            <a:r>
              <a:rPr lang="en-US" sz="1200" dirty="0">
                <a:solidFill>
                  <a:srgbClr val="FF6600">
                    <a:lumMod val="50000"/>
                  </a:srgbClr>
                </a:solidFill>
              </a:rPr>
              <a:t>=PC123	domain=MS	</a:t>
            </a:r>
            <a:r>
              <a:rPr lang="en-US" sz="1200" dirty="0" err="1">
                <a:solidFill>
                  <a:srgbClr val="FF6600">
                    <a:lumMod val="50000"/>
                  </a:srgbClr>
                </a:solidFill>
              </a:rPr>
              <a:t>ComputerID</a:t>
            </a:r>
            <a:r>
              <a:rPr lang="en-US" sz="1200" dirty="0">
                <a:solidFill>
                  <a:srgbClr val="FF6600">
                    <a:lumMod val="50000"/>
                  </a:srgbClr>
                </a:solidFill>
              </a:rPr>
              <a:t>=52123	</a:t>
            </a:r>
            <a:r>
              <a:rPr lang="en-US" sz="1200" dirty="0" err="1">
                <a:solidFill>
                  <a:srgbClr val="FF6600">
                    <a:lumMod val="50000"/>
                  </a:srgbClr>
                </a:solidFill>
              </a:rPr>
              <a:t>devTime</a:t>
            </a:r>
            <a:r>
              <a:rPr lang="en-US" sz="1200" dirty="0">
                <a:solidFill>
                  <a:srgbClr val="FF6600">
                    <a:lumMod val="50000"/>
                  </a:srgbClr>
                </a:solidFill>
              </a:rPr>
              <a:t>=2015-05-26 04:52:43	</a:t>
            </a:r>
            <a:r>
              <a:rPr lang="en-US" sz="1200" dirty="0" err="1">
                <a:solidFill>
                  <a:srgbClr val="FF6600">
                    <a:lumMod val="50000"/>
                  </a:srgbClr>
                </a:solidFill>
              </a:rPr>
              <a:t>EventTypeID</a:t>
            </a:r>
            <a:r>
              <a:rPr lang="en-US" sz="1200" dirty="0">
                <a:solidFill>
                  <a:srgbClr val="FF6600">
                    <a:lumMod val="50000"/>
                  </a:srgbClr>
                </a:solidFill>
              </a:rPr>
              <a:t>=7	</a:t>
            </a:r>
            <a:r>
              <a:rPr lang="en-US" sz="1200" dirty="0" err="1">
                <a:solidFill>
                  <a:srgbClr val="FF6600">
                    <a:lumMod val="50000"/>
                  </a:srgbClr>
                </a:solidFill>
              </a:rPr>
              <a:t>EventTypeName</a:t>
            </a:r>
            <a:r>
              <a:rPr lang="en-US" sz="1200" dirty="0">
                <a:solidFill>
                  <a:srgbClr val="FF6600">
                    <a:lumMod val="50000"/>
                  </a:srgbClr>
                </a:solidFill>
              </a:rPr>
              <a:t>=Device control </a:t>
            </a:r>
            <a:r>
              <a:rPr lang="en-US" sz="1200" dirty="0">
                <a:solidFill>
                  <a:schemeClr val="accent6">
                    <a:lumMod val="50000"/>
                  </a:schemeClr>
                </a:solidFill>
              </a:rPr>
              <a:t>… (additional KEY=VALUE pairs)</a:t>
            </a:r>
            <a:endParaRPr lang="en-US" sz="1200" dirty="0">
              <a:solidFill>
                <a:srgbClr val="FF6600">
                  <a:lumMod val="50000"/>
                </a:srgbClr>
              </a:solidFill>
            </a:endParaRPr>
          </a:p>
          <a:p>
            <a:pPr marL="0" indent="0"/>
            <a:r>
              <a:rPr lang="en-US" dirty="0"/>
              <a:t>Web proxy logs:</a:t>
            </a:r>
          </a:p>
          <a:p>
            <a:pPr marL="0" indent="0"/>
            <a:r>
              <a:rPr lang="en-US" sz="1200" dirty="0">
                <a:solidFill>
                  <a:srgbClr val="FF6600">
                    <a:lumMod val="50000"/>
                  </a:srgbClr>
                </a:solidFill>
              </a:rPr>
              <a:t>115.26.37.48	 MS\</a:t>
            </a:r>
            <a:r>
              <a:rPr lang="en-US" sz="1200" dirty="0" err="1">
                <a:solidFill>
                  <a:srgbClr val="FF6600">
                    <a:lumMod val="50000"/>
                  </a:srgbClr>
                </a:solidFill>
              </a:rPr>
              <a:t>jdoe</a:t>
            </a:r>
            <a:r>
              <a:rPr lang="en-US" sz="1200" dirty="0">
                <a:solidFill>
                  <a:srgbClr val="FF6600">
                    <a:lumMod val="50000"/>
                  </a:srgbClr>
                </a:solidFill>
              </a:rPr>
              <a:t>	 Java/1.7.0_04	 -	4/1/2015 0:00	 -	 PC123	 -	 11.22.33.44	 55.22.33.77	8080	 -	376	327	 http	 -	 POST	 http://11.22.88.77:80/IA/SocketServlet ...</a:t>
            </a:r>
          </a:p>
          <a:p>
            <a:pPr marL="0" indent="0"/>
            <a:endParaRPr lang="en-US" sz="1050" dirty="0">
              <a:solidFill>
                <a:srgbClr val="FF6600">
                  <a:lumMod val="50000"/>
                </a:srgbClr>
              </a:solidFill>
            </a:endParaRPr>
          </a:p>
        </p:txBody>
      </p:sp>
    </p:spTree>
    <p:extLst>
      <p:ext uri="{BB962C8B-B14F-4D97-AF65-F5344CB8AC3E}">
        <p14:creationId xmlns:p14="http://schemas.microsoft.com/office/powerpoint/2010/main" val="142495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08615" y="-2088"/>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t>Dynamic Metadata Extraction</a:t>
            </a:r>
          </a:p>
        </p:txBody>
      </p:sp>
      <p:sp>
        <p:nvSpPr>
          <p:cNvPr id="5" name="Text Placeholder 1"/>
          <p:cNvSpPr txBox="1">
            <a:spLocks/>
          </p:cNvSpPr>
          <p:nvPr/>
        </p:nvSpPr>
        <p:spPr>
          <a:xfrm>
            <a:off x="120647" y="419450"/>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Scanning logs to determine metadata</a:t>
            </a:r>
          </a:p>
        </p:txBody>
      </p:sp>
      <p:sp>
        <p:nvSpPr>
          <p:cNvPr id="6" name="Text Placeholder 2"/>
          <p:cNvSpPr txBox="1">
            <a:spLocks/>
          </p:cNvSpPr>
          <p:nvPr/>
        </p:nvSpPr>
        <p:spPr>
          <a:xfrm>
            <a:off x="230081" y="1007074"/>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to scan for all possible keys in a log file.</a:t>
            </a:r>
          </a:p>
        </p:txBody>
      </p:sp>
      <p:pic>
        <p:nvPicPr>
          <p:cNvPr id="7" name="Picture 6"/>
          <p:cNvPicPr/>
          <p:nvPr/>
        </p:nvPicPr>
        <p:blipFill>
          <a:blip r:embed="rId2"/>
          <a:stretch>
            <a:fillRect/>
          </a:stretch>
        </p:blipFill>
        <p:spPr>
          <a:xfrm>
            <a:off x="230081" y="2045368"/>
            <a:ext cx="8637193" cy="2442411"/>
          </a:xfrm>
          <a:prstGeom prst="rect">
            <a:avLst/>
          </a:prstGeom>
        </p:spPr>
      </p:pic>
    </p:spTree>
    <p:extLst>
      <p:ext uri="{BB962C8B-B14F-4D97-AF65-F5344CB8AC3E}">
        <p14:creationId xmlns:p14="http://schemas.microsoft.com/office/powerpoint/2010/main" val="349441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090" y="33998"/>
            <a:ext cx="8458200" cy="563562"/>
          </a:xfrm>
        </p:spPr>
        <p:txBody>
          <a:bodyPr/>
          <a:lstStyle/>
          <a:p>
            <a:r>
              <a:rPr lang="en-US" dirty="0"/>
              <a:t>Log Parsing Template</a:t>
            </a:r>
          </a:p>
        </p:txBody>
      </p:sp>
      <p:sp>
        <p:nvSpPr>
          <p:cNvPr id="5" name="Text Placeholder 1"/>
          <p:cNvSpPr txBox="1">
            <a:spLocks/>
          </p:cNvSpPr>
          <p:nvPr/>
        </p:nvSpPr>
        <p:spPr>
          <a:xfrm>
            <a:off x="265026" y="431472"/>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parameterized template for parsing logs</a:t>
            </a:r>
          </a:p>
        </p:txBody>
      </p:sp>
      <p:sp>
        <p:nvSpPr>
          <p:cNvPr id="6" name="Text Placeholder 2"/>
          <p:cNvSpPr txBox="1">
            <a:spLocks/>
          </p:cNvSpPr>
          <p:nvPr/>
        </p:nvSpPr>
        <p:spPr>
          <a:xfrm>
            <a:off x="278204" y="826589"/>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for parsing the logs.</a:t>
            </a:r>
          </a:p>
        </p:txBody>
      </p:sp>
      <p:pic>
        <p:nvPicPr>
          <p:cNvPr id="7" name="Picture 6"/>
          <p:cNvPicPr/>
          <p:nvPr/>
        </p:nvPicPr>
        <p:blipFill>
          <a:blip r:embed="rId2"/>
          <a:stretch>
            <a:fillRect/>
          </a:stretch>
        </p:blipFill>
        <p:spPr>
          <a:xfrm>
            <a:off x="168445" y="1495277"/>
            <a:ext cx="8724374" cy="2054039"/>
          </a:xfrm>
          <a:prstGeom prst="rect">
            <a:avLst/>
          </a:prstGeom>
        </p:spPr>
      </p:pic>
      <p:sp>
        <p:nvSpPr>
          <p:cNvPr id="8" name="Text Placeholder 2"/>
          <p:cNvSpPr txBox="1">
            <a:spLocks/>
          </p:cNvSpPr>
          <p:nvPr/>
        </p:nvSpPr>
        <p:spPr bwMode="auto">
          <a:xfrm>
            <a:off x="362427" y="3648892"/>
            <a:ext cx="8458200" cy="132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b="0" dirty="0"/>
              <a:t>The template accepts a list of keys to extract at run-time.</a:t>
            </a:r>
          </a:p>
          <a:p>
            <a:pPr>
              <a:buFont typeface="Arial" panose="020B0604020202020204" pitchFamily="34" charset="0"/>
              <a:buChar char="•"/>
            </a:pPr>
            <a:r>
              <a:rPr lang="en-US" b="0" dirty="0"/>
              <a:t>Key/value pairs may vary from row to row </a:t>
            </a:r>
          </a:p>
          <a:p>
            <a:pPr>
              <a:buFont typeface="Arial" panose="020B0604020202020204" pitchFamily="34" charset="0"/>
              <a:buChar char="•"/>
            </a:pPr>
            <a:r>
              <a:rPr lang="en-US" b="0" dirty="0"/>
              <a:t>Key/value pairs may appear in any order</a:t>
            </a:r>
          </a:p>
          <a:p>
            <a:pPr>
              <a:buFont typeface="Arial" panose="020B0604020202020204" pitchFamily="34" charset="0"/>
              <a:buChar char="•"/>
            </a:pPr>
            <a:endParaRPr lang="en-US" b="0" dirty="0"/>
          </a:p>
        </p:txBody>
      </p:sp>
    </p:spTree>
    <p:extLst>
      <p:ext uri="{BB962C8B-B14F-4D97-AF65-F5344CB8AC3E}">
        <p14:creationId xmlns:p14="http://schemas.microsoft.com/office/powerpoint/2010/main" val="422026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cost of neglecting Cyber Security</a:t>
            </a:r>
          </a:p>
        </p:txBody>
      </p:sp>
      <p:sp>
        <p:nvSpPr>
          <p:cNvPr id="4" name="Rectangle 3"/>
          <p:cNvSpPr/>
          <p:nvPr/>
        </p:nvSpPr>
        <p:spPr>
          <a:xfrm>
            <a:off x="287434" y="1134470"/>
            <a:ext cx="4659823" cy="596030"/>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Compromised Customer Personal Data</a:t>
            </a:r>
          </a:p>
        </p:txBody>
      </p:sp>
      <p:sp>
        <p:nvSpPr>
          <p:cNvPr id="5" name="Rectangle 4"/>
          <p:cNvSpPr/>
          <p:nvPr/>
        </p:nvSpPr>
        <p:spPr>
          <a:xfrm>
            <a:off x="287434" y="1718427"/>
            <a:ext cx="4659823" cy="596030"/>
          </a:xfrm>
          <a:prstGeom prst="rect">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Stolen Corporate Intellectual Property</a:t>
            </a:r>
          </a:p>
        </p:txBody>
      </p:sp>
      <p:sp>
        <p:nvSpPr>
          <p:cNvPr id="6" name="Rectangle 5"/>
          <p:cNvSpPr/>
          <p:nvPr/>
        </p:nvSpPr>
        <p:spPr>
          <a:xfrm>
            <a:off x="287434" y="2299205"/>
            <a:ext cx="4659823" cy="596030"/>
          </a:xfrm>
          <a:prstGeom prst="rect">
            <a:avLst/>
          </a:prstGeom>
          <a:solidFill>
            <a:schemeClr val="accent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Exposed Employees Personal Data</a:t>
            </a:r>
          </a:p>
        </p:txBody>
      </p:sp>
      <p:sp>
        <p:nvSpPr>
          <p:cNvPr id="9" name="Right Arrow 8"/>
          <p:cNvSpPr/>
          <p:nvPr/>
        </p:nvSpPr>
        <p:spPr>
          <a:xfrm>
            <a:off x="5181601" y="2482850"/>
            <a:ext cx="593372" cy="8794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Oval 9"/>
          <p:cNvSpPr/>
          <p:nvPr/>
        </p:nvSpPr>
        <p:spPr>
          <a:xfrm>
            <a:off x="6000750" y="1702536"/>
            <a:ext cx="2677257" cy="2412267"/>
          </a:xfrm>
          <a:prstGeom prst="ellipse">
            <a:avLst/>
          </a:prstGeom>
          <a:solidFill>
            <a:srgbClr val="C00000"/>
          </a:solidFill>
          <a:ln>
            <a:noFill/>
          </a:ln>
          <a:effectLst>
            <a:outerShdw blurRad="152400" dist="317500" dir="5400000" sx="90000" sy="-19000" rotWithShape="0">
              <a:prstClr val="black">
                <a:alpha val="15000"/>
              </a:prst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LOSS REVENUE</a:t>
            </a:r>
          </a:p>
        </p:txBody>
      </p:sp>
      <p:sp>
        <p:nvSpPr>
          <p:cNvPr id="11" name="Rectangle 10"/>
          <p:cNvSpPr/>
          <p:nvPr/>
        </p:nvSpPr>
        <p:spPr>
          <a:xfrm>
            <a:off x="287434" y="2882422"/>
            <a:ext cx="4659823" cy="596030"/>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Business Disruption</a:t>
            </a:r>
          </a:p>
        </p:txBody>
      </p:sp>
      <p:sp>
        <p:nvSpPr>
          <p:cNvPr id="12" name="Rectangle 11"/>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
        <p:nvSpPr>
          <p:cNvPr id="7" name="Rectangle 6"/>
          <p:cNvSpPr/>
          <p:nvPr/>
        </p:nvSpPr>
        <p:spPr>
          <a:xfrm>
            <a:off x="287434" y="3481772"/>
            <a:ext cx="4659823" cy="596030"/>
          </a:xfrm>
          <a:prstGeom prst="rect">
            <a:avLst/>
          </a:prstGeom>
          <a:solidFill>
            <a:schemeClr val="accent6">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Loss Customer Base</a:t>
            </a:r>
          </a:p>
        </p:txBody>
      </p:sp>
      <p:sp>
        <p:nvSpPr>
          <p:cNvPr id="8" name="Rectangle 7"/>
          <p:cNvSpPr/>
          <p:nvPr/>
        </p:nvSpPr>
        <p:spPr>
          <a:xfrm>
            <a:off x="286327" y="4072693"/>
            <a:ext cx="4661030" cy="596030"/>
          </a:xfrm>
          <a:prstGeom prst="rect">
            <a:avLst/>
          </a:prstGeom>
          <a:solidFill>
            <a:srgbClr val="C0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Loss Opportunities</a:t>
            </a:r>
          </a:p>
        </p:txBody>
      </p:sp>
    </p:spTree>
    <p:extLst>
      <p:ext uri="{BB962C8B-B14F-4D97-AF65-F5344CB8AC3E}">
        <p14:creationId xmlns:p14="http://schemas.microsoft.com/office/powerpoint/2010/main" val="106262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361" y="874207"/>
            <a:ext cx="7750212" cy="3986551"/>
          </a:xfrm>
          <a:prstGeom prst="rect">
            <a:avLst/>
          </a:prstGeom>
        </p:spPr>
      </p:pic>
      <p:sp>
        <p:nvSpPr>
          <p:cNvPr id="5" name="Title 3"/>
          <p:cNvSpPr txBox="1">
            <a:spLocks/>
          </p:cNvSpPr>
          <p:nvPr/>
        </p:nvSpPr>
        <p:spPr>
          <a:xfrm>
            <a:off x="12367" y="-2095"/>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dirty="0"/>
              <a:t>Dynamic Metadata Injection</a:t>
            </a:r>
          </a:p>
        </p:txBody>
      </p:sp>
      <p:sp>
        <p:nvSpPr>
          <p:cNvPr id="6" name="Text Placeholder 1"/>
          <p:cNvSpPr txBox="1">
            <a:spLocks/>
          </p:cNvSpPr>
          <p:nvPr/>
        </p:nvSpPr>
        <p:spPr>
          <a:xfrm>
            <a:off x="36425" y="407420"/>
            <a:ext cx="6713287" cy="362601"/>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Inject metadata into a transformation template at run time</a:t>
            </a:r>
            <a:r>
              <a:rPr lang="en-US" sz="1800" dirty="0"/>
              <a:t>.</a:t>
            </a:r>
          </a:p>
        </p:txBody>
      </p:sp>
      <p:sp>
        <p:nvSpPr>
          <p:cNvPr id="7" name="Text Placeholder 2"/>
          <p:cNvSpPr txBox="1">
            <a:spLocks/>
          </p:cNvSpPr>
          <p:nvPr/>
        </p:nvSpPr>
        <p:spPr>
          <a:xfrm>
            <a:off x="6553200" y="898789"/>
            <a:ext cx="2590800" cy="1223737"/>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Multiple metadata lists may be injected into the same template for use at different steps within the template.</a:t>
            </a:r>
          </a:p>
        </p:txBody>
      </p:sp>
    </p:spTree>
    <p:extLst>
      <p:ext uri="{BB962C8B-B14F-4D97-AF65-F5344CB8AC3E}">
        <p14:creationId xmlns:p14="http://schemas.microsoft.com/office/powerpoint/2010/main" val="5928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0337" y="4011249"/>
            <a:ext cx="6485022" cy="1005920"/>
          </a:xfrm>
          <a:prstGeom prst="rect">
            <a:avLst/>
          </a:prstGeom>
        </p:spPr>
      </p:pic>
      <p:sp>
        <p:nvSpPr>
          <p:cNvPr id="5" name="Title 3"/>
          <p:cNvSpPr txBox="1">
            <a:spLocks/>
          </p:cNvSpPr>
          <p:nvPr/>
        </p:nvSpPr>
        <p:spPr>
          <a:xfrm>
            <a:off x="84551" y="9936"/>
            <a:ext cx="6183899"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t>Pentaho MapReduce</a:t>
            </a:r>
          </a:p>
        </p:txBody>
      </p:sp>
      <p:sp>
        <p:nvSpPr>
          <p:cNvPr id="6" name="Text Placeholder 1"/>
          <p:cNvSpPr txBox="1">
            <a:spLocks/>
          </p:cNvSpPr>
          <p:nvPr/>
        </p:nvSpPr>
        <p:spPr>
          <a:xfrm>
            <a:off x="84551" y="433772"/>
            <a:ext cx="6965958"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We converted the template to run as a Pentaho MapReduce job</a:t>
            </a:r>
          </a:p>
        </p:txBody>
      </p:sp>
      <p:sp>
        <p:nvSpPr>
          <p:cNvPr id="7" name="Text Placeholder 2"/>
          <p:cNvSpPr txBox="1">
            <a:spLocks/>
          </p:cNvSpPr>
          <p:nvPr/>
        </p:nvSpPr>
        <p:spPr>
          <a:xfrm>
            <a:off x="145859" y="909535"/>
            <a:ext cx="8853760" cy="734389"/>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Modifying the transformation to run on Hadoop only required changing the end points. All the logic remained the same.</a:t>
            </a:r>
          </a:p>
        </p:txBody>
      </p:sp>
      <p:sp>
        <p:nvSpPr>
          <p:cNvPr id="8" name="Text Placeholder 2"/>
          <p:cNvSpPr txBox="1">
            <a:spLocks/>
          </p:cNvSpPr>
          <p:nvPr/>
        </p:nvSpPr>
        <p:spPr bwMode="auto">
          <a:xfrm>
            <a:off x="169920" y="3545294"/>
            <a:ext cx="8458200" cy="48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1800" b="0" dirty="0"/>
              <a:t>A simple workflow automates the entire process</a:t>
            </a:r>
            <a:r>
              <a:rPr lang="en-US" b="0" dirty="0"/>
              <a:t>.</a:t>
            </a:r>
          </a:p>
        </p:txBody>
      </p:sp>
      <p:pic>
        <p:nvPicPr>
          <p:cNvPr id="9" name="Picture 8"/>
          <p:cNvPicPr/>
          <p:nvPr/>
        </p:nvPicPr>
        <p:blipFill>
          <a:blip r:embed="rId3"/>
          <a:stretch>
            <a:fillRect/>
          </a:stretch>
        </p:blipFill>
        <p:spPr>
          <a:xfrm>
            <a:off x="204866" y="1633177"/>
            <a:ext cx="8794753" cy="2024417"/>
          </a:xfrm>
          <a:prstGeom prst="rect">
            <a:avLst/>
          </a:prstGeom>
        </p:spPr>
      </p:pic>
    </p:spTree>
    <p:extLst>
      <p:ext uri="{BB962C8B-B14F-4D97-AF65-F5344CB8AC3E}">
        <p14:creationId xmlns:p14="http://schemas.microsoft.com/office/powerpoint/2010/main" val="107006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3781425" y="2749612"/>
            <a:ext cx="5219700" cy="1453141"/>
          </a:xfrm>
        </p:spPr>
        <p:txBody>
          <a:bodyPr/>
          <a:lstStyle/>
          <a:p>
            <a:r>
              <a:rPr lang="en-US" dirty="0"/>
              <a:t>Cyber Security Analytics – Business Analytics</a:t>
            </a:r>
          </a:p>
        </p:txBody>
      </p:sp>
      <p:sp>
        <p:nvSpPr>
          <p:cNvPr id="8" name="Subtitle 2"/>
          <p:cNvSpPr>
            <a:spLocks noGrp="1"/>
          </p:cNvSpPr>
          <p:nvPr>
            <p:ph type="subTitle" idx="1"/>
          </p:nvPr>
        </p:nvSpPr>
        <p:spPr>
          <a:xfrm>
            <a:off x="3999451" y="4335051"/>
            <a:ext cx="4633157" cy="646331"/>
          </a:xfrm>
        </p:spPr>
        <p:txBody>
          <a:bodyPr/>
          <a:lstStyle/>
          <a:p>
            <a:r>
              <a:rPr lang="en-US" dirty="0"/>
              <a:t>Subtitle placeholder</a:t>
            </a:r>
          </a:p>
          <a:p>
            <a:r>
              <a:rPr lang="en-US" dirty="0"/>
              <a:t>Subtitle placeholder</a:t>
            </a:r>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253066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Source Wizard</a:t>
            </a:r>
          </a:p>
        </p:txBody>
      </p:sp>
      <p:pic>
        <p:nvPicPr>
          <p:cNvPr id="7" name="Picture 6"/>
          <p:cNvPicPr/>
          <p:nvPr/>
        </p:nvPicPr>
        <p:blipFill>
          <a:blip r:embed="rId2"/>
          <a:stretch>
            <a:fillRect/>
          </a:stretch>
        </p:blipFill>
        <p:spPr>
          <a:xfrm>
            <a:off x="385011" y="1285876"/>
            <a:ext cx="8253663" cy="3650759"/>
          </a:xfrm>
          <a:prstGeom prst="rect">
            <a:avLst/>
          </a:prstGeom>
        </p:spPr>
      </p:pic>
    </p:spTree>
    <p:extLst>
      <p:ext uri="{BB962C8B-B14F-4D97-AF65-F5344CB8AC3E}">
        <p14:creationId xmlns:p14="http://schemas.microsoft.com/office/powerpoint/2010/main" val="350712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Geo-mapping</a:t>
            </a:r>
          </a:p>
        </p:txBody>
      </p:sp>
      <p:pic>
        <p:nvPicPr>
          <p:cNvPr id="7" name="Picture 6"/>
          <p:cNvPicPr/>
          <p:nvPr/>
        </p:nvPicPr>
        <p:blipFill>
          <a:blip r:embed="rId3"/>
          <a:stretch>
            <a:fillRect/>
          </a:stretch>
        </p:blipFill>
        <p:spPr>
          <a:xfrm>
            <a:off x="661737" y="1203158"/>
            <a:ext cx="7615989" cy="3483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020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24004" y="819133"/>
            <a:ext cx="6400800" cy="620759"/>
          </a:xfrm>
        </p:spPr>
        <p:txBody>
          <a:bodyPr>
            <a:normAutofit/>
          </a:bodyPr>
          <a:lstStyle/>
          <a:p>
            <a:r>
              <a:rPr lang="en-US" b="0" dirty="0"/>
              <a:t>A Country &gt; State &gt; City … hierarchy was created in the model to support drill down.</a:t>
            </a:r>
          </a:p>
        </p:txBody>
      </p:sp>
      <p:sp>
        <p:nvSpPr>
          <p:cNvPr id="4" name="Title 3"/>
          <p:cNvSpPr>
            <a:spLocks noGrp="1"/>
          </p:cNvSpPr>
          <p:nvPr>
            <p:ph type="title"/>
          </p:nvPr>
        </p:nvSpPr>
        <p:spPr/>
        <p:txBody>
          <a:bodyPr/>
          <a:lstStyle/>
          <a:p>
            <a:r>
              <a:rPr lang="en-US" dirty="0"/>
              <a:t>Drill Down</a:t>
            </a:r>
          </a:p>
        </p:txBody>
      </p:sp>
      <p:sp>
        <p:nvSpPr>
          <p:cNvPr id="2" name="Text Placeholder 1"/>
          <p:cNvSpPr>
            <a:spLocks noGrp="1"/>
          </p:cNvSpPr>
          <p:nvPr>
            <p:ph type="body" sz="quarter" idx="11"/>
          </p:nvPr>
        </p:nvSpPr>
        <p:spPr>
          <a:xfrm>
            <a:off x="349250" y="594324"/>
            <a:ext cx="8458200" cy="784830"/>
          </a:xfrm>
        </p:spPr>
        <p:txBody>
          <a:bodyPr/>
          <a:lstStyle/>
          <a:p>
            <a:endParaRPr lang="en-US" dirty="0"/>
          </a:p>
          <a:p>
            <a:endParaRPr lang="en-US" dirty="0"/>
          </a:p>
        </p:txBody>
      </p:sp>
      <p:pic>
        <p:nvPicPr>
          <p:cNvPr id="8" name="Picture 7"/>
          <p:cNvPicPr/>
          <p:nvPr/>
        </p:nvPicPr>
        <p:blipFill>
          <a:blip r:embed="rId2"/>
          <a:stretch>
            <a:fillRect/>
          </a:stretch>
        </p:blipFill>
        <p:spPr>
          <a:xfrm>
            <a:off x="782053" y="1594186"/>
            <a:ext cx="4371151" cy="195453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3"/>
          <a:stretch>
            <a:fillRect/>
          </a:stretch>
        </p:blipFill>
        <p:spPr>
          <a:xfrm>
            <a:off x="4495852" y="1997401"/>
            <a:ext cx="3902190"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215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80859" y="1326765"/>
            <a:ext cx="3720141" cy="3714749"/>
          </a:xfrm>
        </p:spPr>
        <p:txBody>
          <a:bodyPr>
            <a:normAutofit/>
          </a:bodyPr>
          <a:lstStyle/>
          <a:p>
            <a:r>
              <a:rPr lang="en-US" b="0" dirty="0"/>
              <a:t>We modeled sales transaction data and created a heat map of top customers by volume for 1</a:t>
            </a:r>
            <a:r>
              <a:rPr lang="en-US" b="0" baseline="30000" dirty="0"/>
              <a:t>st</a:t>
            </a:r>
            <a:r>
              <a:rPr lang="en-US" b="0" dirty="0"/>
              <a:t> half of 2015.</a:t>
            </a:r>
          </a:p>
          <a:p>
            <a:pPr>
              <a:buFont typeface="Arial" panose="020B0604020202020204" pitchFamily="34" charset="0"/>
              <a:buChar char="•"/>
            </a:pPr>
            <a:r>
              <a:rPr lang="en-US" b="0" dirty="0"/>
              <a:t>Size of block represents Volume.</a:t>
            </a:r>
          </a:p>
          <a:p>
            <a:pPr>
              <a:buFont typeface="Arial" panose="020B0604020202020204" pitchFamily="34" charset="0"/>
              <a:buChar char="•"/>
            </a:pPr>
            <a:r>
              <a:rPr lang="en-US" b="0" dirty="0"/>
              <a:t>Color gradient represents NOI.</a:t>
            </a:r>
          </a:p>
          <a:p>
            <a:pPr>
              <a:buFont typeface="Arial" panose="020B0604020202020204" pitchFamily="34" charset="0"/>
              <a:buChar char="•"/>
            </a:pPr>
            <a:r>
              <a:rPr lang="en-US" b="0" dirty="0"/>
              <a:t>Total development time: 10 minutes.</a:t>
            </a:r>
          </a:p>
        </p:txBody>
      </p:sp>
      <p:sp>
        <p:nvSpPr>
          <p:cNvPr id="4" name="Title 3"/>
          <p:cNvSpPr>
            <a:spLocks noGrp="1"/>
          </p:cNvSpPr>
          <p:nvPr>
            <p:ph type="title"/>
          </p:nvPr>
        </p:nvSpPr>
        <p:spPr/>
        <p:txBody>
          <a:bodyPr/>
          <a:lstStyle/>
          <a:p>
            <a:r>
              <a:rPr lang="en-US" dirty="0"/>
              <a:t>Sales Transactions Heat Map</a:t>
            </a:r>
          </a:p>
        </p:txBody>
      </p:sp>
      <p:sp>
        <p:nvSpPr>
          <p:cNvPr id="2" name="Text Placeholder 1"/>
          <p:cNvSpPr>
            <a:spLocks noGrp="1"/>
          </p:cNvSpPr>
          <p:nvPr>
            <p:ph type="body" sz="quarter" idx="11"/>
          </p:nvPr>
        </p:nvSpPr>
        <p:spPr>
          <a:xfrm>
            <a:off x="349250" y="594324"/>
            <a:ext cx="8458200" cy="784830"/>
          </a:xfrm>
        </p:spPr>
        <p:txBody>
          <a:bodyPr/>
          <a:lstStyle/>
          <a:p>
            <a:endParaRPr lang="en-US" dirty="0"/>
          </a:p>
          <a:p>
            <a:endParaRPr lang="en-US" dirty="0"/>
          </a:p>
        </p:txBody>
      </p:sp>
      <p:pic>
        <p:nvPicPr>
          <p:cNvPr id="3" name="Picture 2"/>
          <p:cNvPicPr>
            <a:picLocks noChangeAspect="1"/>
          </p:cNvPicPr>
          <p:nvPr/>
        </p:nvPicPr>
        <p:blipFill>
          <a:blip r:embed="rId2"/>
          <a:stretch>
            <a:fillRect/>
          </a:stretch>
        </p:blipFill>
        <p:spPr>
          <a:xfrm>
            <a:off x="349251" y="986739"/>
            <a:ext cx="3296318" cy="3777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580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5484" y="842406"/>
            <a:ext cx="6400800" cy="1077959"/>
          </a:xfrm>
        </p:spPr>
        <p:txBody>
          <a:bodyPr>
            <a:normAutofit fontScale="92500" lnSpcReduction="20000"/>
          </a:bodyPr>
          <a:lstStyle/>
          <a:p>
            <a:r>
              <a:rPr lang="en-US" b="0" dirty="0"/>
              <a:t>We put together a simple dashboard showing two of our visualizations using the web-based dashboard designer in 5 minutes.</a:t>
            </a:r>
          </a:p>
          <a:p>
            <a:r>
              <a:rPr lang="en-US" b="0" dirty="0"/>
              <a:t>Single-sign-on (SSO) and Active Directory roles can be used to control access.</a:t>
            </a:r>
          </a:p>
        </p:txBody>
      </p:sp>
      <p:sp>
        <p:nvSpPr>
          <p:cNvPr id="4" name="Title 3"/>
          <p:cNvSpPr>
            <a:spLocks noGrp="1"/>
          </p:cNvSpPr>
          <p:nvPr>
            <p:ph type="title"/>
          </p:nvPr>
        </p:nvSpPr>
        <p:spPr/>
        <p:txBody>
          <a:bodyPr/>
          <a:lstStyle/>
          <a:p>
            <a:r>
              <a:rPr lang="en-US" dirty="0" err="1"/>
              <a:t>Dashboarding</a:t>
            </a:r>
            <a:endParaRPr lang="en-US" dirty="0"/>
          </a:p>
        </p:txBody>
      </p:sp>
      <p:sp>
        <p:nvSpPr>
          <p:cNvPr id="2" name="Text Placeholder 1"/>
          <p:cNvSpPr>
            <a:spLocks noGrp="1"/>
          </p:cNvSpPr>
          <p:nvPr>
            <p:ph type="body" sz="quarter" idx="11"/>
          </p:nvPr>
        </p:nvSpPr>
        <p:spPr>
          <a:xfrm>
            <a:off x="349250" y="594324"/>
            <a:ext cx="8458200" cy="784830"/>
          </a:xfrm>
        </p:spPr>
        <p:txBody>
          <a:bodyPr/>
          <a:lstStyle/>
          <a:p>
            <a:endParaRPr lang="en-US" dirty="0"/>
          </a:p>
          <a:p>
            <a:endParaRPr lang="en-US" dirty="0"/>
          </a:p>
        </p:txBody>
      </p:sp>
      <p:pic>
        <p:nvPicPr>
          <p:cNvPr id="9" name="Picture 8"/>
          <p:cNvPicPr/>
          <p:nvPr/>
        </p:nvPicPr>
        <p:blipFill>
          <a:blip r:embed="rId2"/>
          <a:stretch>
            <a:fillRect/>
          </a:stretch>
        </p:blipFill>
        <p:spPr>
          <a:xfrm>
            <a:off x="565484" y="1920365"/>
            <a:ext cx="8049127" cy="2979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90881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160" y="4985"/>
            <a:ext cx="6520607" cy="732441"/>
          </a:xfrm>
        </p:spPr>
        <p:txBody>
          <a:bodyPr/>
          <a:lstStyle/>
          <a:p>
            <a:r>
              <a:rPr lang="en-US" dirty="0"/>
              <a:t>Summary</a:t>
            </a:r>
          </a:p>
        </p:txBody>
      </p:sp>
      <p:sp>
        <p:nvSpPr>
          <p:cNvPr id="4" name="Text Placeholder 3"/>
          <p:cNvSpPr>
            <a:spLocks noGrp="1"/>
          </p:cNvSpPr>
          <p:nvPr>
            <p:ph type="body" sz="quarter" idx="11"/>
          </p:nvPr>
        </p:nvSpPr>
        <p:spPr>
          <a:xfrm>
            <a:off x="277058" y="534164"/>
            <a:ext cx="8458200" cy="323890"/>
          </a:xfrm>
        </p:spPr>
        <p:txBody>
          <a:bodyPr/>
          <a:lstStyle/>
          <a:p>
            <a:pPr marL="0" indent="0">
              <a:buNone/>
            </a:pPr>
            <a:r>
              <a:rPr lang="en-US" dirty="0"/>
              <a:t>Key findings from the POC</a:t>
            </a:r>
          </a:p>
        </p:txBody>
      </p:sp>
      <p:sp>
        <p:nvSpPr>
          <p:cNvPr id="6" name="Text Placeholder 1"/>
          <p:cNvSpPr>
            <a:spLocks noGrp="1"/>
          </p:cNvSpPr>
          <p:nvPr>
            <p:ph type="body" sz="quarter" idx="10"/>
          </p:nvPr>
        </p:nvSpPr>
        <p:spPr>
          <a:xfrm>
            <a:off x="493295" y="1016996"/>
            <a:ext cx="8025063" cy="3515897"/>
          </a:xfrm>
        </p:spPr>
        <p:txBody>
          <a:bodyPr>
            <a:normAutofit/>
          </a:bodyPr>
          <a:lstStyle/>
          <a:p>
            <a:pPr marL="0" indent="0"/>
            <a:r>
              <a:rPr lang="en-US" b="0" dirty="0"/>
              <a:t>Pentaho provides unique capabilities for building end-to-end solutions around data science and big data.</a:t>
            </a:r>
          </a:p>
          <a:p>
            <a:pPr marL="0" indent="0"/>
            <a:r>
              <a:rPr lang="en-US" b="0" dirty="0"/>
              <a:t>This proof-of-concept demonstrates the following key advantages of using Pentaho:</a:t>
            </a:r>
          </a:p>
          <a:p>
            <a:pPr>
              <a:buFont typeface="Arial" panose="020B0604020202020204" pitchFamily="34" charset="0"/>
              <a:buChar char="•"/>
            </a:pPr>
            <a:r>
              <a:rPr lang="en-US" dirty="0">
                <a:solidFill>
                  <a:schemeClr val="accent3"/>
                </a:solidFill>
              </a:rPr>
              <a:t>Faster time to delivery </a:t>
            </a:r>
            <a:r>
              <a:rPr lang="en-US" b="0" dirty="0"/>
              <a:t>for ingestion, processing, and analysis of big data. </a:t>
            </a:r>
          </a:p>
          <a:p>
            <a:pPr lvl="1">
              <a:buFont typeface="Arial" panose="020B0604020202020204" pitchFamily="34" charset="0"/>
              <a:buChar char="•"/>
            </a:pPr>
            <a:r>
              <a:rPr lang="en-US" b="0" dirty="0"/>
              <a:t>Albert and Irene were able to accomplish in a few hours what took days using previous manual methods.</a:t>
            </a:r>
          </a:p>
          <a:p>
            <a:pPr>
              <a:buFont typeface="Arial" panose="020B0604020202020204" pitchFamily="34" charset="0"/>
              <a:buChar char="•"/>
            </a:pPr>
            <a:r>
              <a:rPr lang="en-US" dirty="0">
                <a:solidFill>
                  <a:schemeClr val="accent3"/>
                </a:solidFill>
              </a:rPr>
              <a:t>Lowered risk </a:t>
            </a:r>
            <a:r>
              <a:rPr lang="en-US" b="0" dirty="0"/>
              <a:t>by providing a supported, enterprise-class production platform.</a:t>
            </a:r>
          </a:p>
          <a:p>
            <a:pPr>
              <a:buFont typeface="Arial" panose="020B0604020202020204" pitchFamily="34" charset="0"/>
              <a:buChar char="•"/>
            </a:pPr>
            <a:r>
              <a:rPr lang="en-US" dirty="0">
                <a:solidFill>
                  <a:schemeClr val="accent3"/>
                </a:solidFill>
              </a:rPr>
              <a:t>Lower total cost of ownership </a:t>
            </a:r>
            <a:r>
              <a:rPr lang="en-US" b="0" dirty="0"/>
              <a:t>by simplifying both the effort and skillsets required to deliver, enhance, and maintain solutions.</a:t>
            </a:r>
          </a:p>
          <a:p>
            <a:pPr marL="0" indent="0"/>
            <a:endParaRPr lang="en-US" b="0" dirty="0"/>
          </a:p>
        </p:txBody>
      </p:sp>
    </p:spTree>
    <p:extLst>
      <p:ext uri="{BB962C8B-B14F-4D97-AF65-F5344CB8AC3E}">
        <p14:creationId xmlns:p14="http://schemas.microsoft.com/office/powerpoint/2010/main" val="2858167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lstStyle/>
          <a:p>
            <a:r>
              <a:rPr lang="en-US"/>
              <a:t>Questions </a:t>
            </a:r>
            <a:br>
              <a:rPr lang="en-US"/>
            </a:br>
            <a:r>
              <a:rPr lang="en-US"/>
              <a:t>and Discussion</a:t>
            </a:r>
            <a:endParaRPr lang="en-US" dirty="0"/>
          </a:p>
        </p:txBody>
      </p:sp>
    </p:spTree>
    <p:extLst>
      <p:ext uri="{BB962C8B-B14F-4D97-AF65-F5344CB8AC3E}">
        <p14:creationId xmlns:p14="http://schemas.microsoft.com/office/powerpoint/2010/main" val="28374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3475540753"/>
              </p:ext>
            </p:extLst>
          </p:nvPr>
        </p:nvGraphicFramePr>
        <p:xfrm>
          <a:off x="263525" y="966788"/>
          <a:ext cx="8585200" cy="381476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Barriers to data security adoption</a:t>
            </a:r>
          </a:p>
        </p:txBody>
      </p:sp>
      <p:sp>
        <p:nvSpPr>
          <p:cNvPr id="11" name="TextBox 10"/>
          <p:cNvSpPr txBox="1"/>
          <p:nvPr/>
        </p:nvSpPr>
        <p:spPr>
          <a:xfrm>
            <a:off x="6242538" y="4585919"/>
            <a:ext cx="2606187" cy="215444"/>
          </a:xfrm>
          <a:prstGeom prst="rect">
            <a:avLst/>
          </a:prstGeom>
          <a:noFill/>
        </p:spPr>
        <p:txBody>
          <a:bodyPr wrap="square" rtlCol="0">
            <a:spAutoFit/>
          </a:bodyPr>
          <a:lstStyle/>
          <a:p>
            <a:r>
              <a:rPr lang="en-US" sz="800" dirty="0"/>
              <a:t>451 Research – </a:t>
            </a:r>
            <a:r>
              <a:rPr lang="en-US" sz="800" dirty="0" err="1"/>
              <a:t>Vormetric</a:t>
            </a:r>
            <a:r>
              <a:rPr lang="en-US" sz="800" dirty="0"/>
              <a:t> 2016 Data Threat Report</a:t>
            </a:r>
          </a:p>
        </p:txBody>
      </p:sp>
      <p:sp>
        <p:nvSpPr>
          <p:cNvPr id="12" name="Rectangle 11"/>
          <p:cNvSpPr/>
          <p:nvPr/>
        </p:nvSpPr>
        <p:spPr>
          <a:xfrm>
            <a:off x="428625" y="3514725"/>
            <a:ext cx="8153400" cy="5524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78063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722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some of the complexities?</a:t>
            </a:r>
          </a:p>
        </p:txBody>
      </p:sp>
      <p:sp>
        <p:nvSpPr>
          <p:cNvPr id="6" name="Oval 5"/>
          <p:cNvSpPr/>
          <p:nvPr/>
        </p:nvSpPr>
        <p:spPr>
          <a:xfrm>
            <a:off x="3571875" y="2152650"/>
            <a:ext cx="2017292" cy="1895475"/>
          </a:xfrm>
          <a:prstGeom prst="ellipse">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a:latin typeface="+mj-lt"/>
              </a:rPr>
              <a:t>Complexity</a:t>
            </a:r>
          </a:p>
        </p:txBody>
      </p:sp>
      <p:cxnSp>
        <p:nvCxnSpPr>
          <p:cNvPr id="11" name="Straight Arrow Connector 10"/>
          <p:cNvCxnSpPr/>
          <p:nvPr/>
        </p:nvCxnSpPr>
        <p:spPr>
          <a:xfrm flipH="1">
            <a:off x="314326" y="1781033"/>
            <a:ext cx="2143124"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25" y="2281255"/>
            <a:ext cx="2611355" cy="923330"/>
          </a:xfrm>
          <a:prstGeom prst="rect">
            <a:avLst/>
          </a:prstGeom>
          <a:noFill/>
        </p:spPr>
        <p:txBody>
          <a:bodyPr wrap="square" rtlCol="0">
            <a:spAutoFit/>
          </a:bodyPr>
          <a:lstStyle/>
          <a:p>
            <a:r>
              <a:rPr lang="en-US" dirty="0"/>
              <a:t>More resources required to deploy, operate and maintain</a:t>
            </a:r>
          </a:p>
        </p:txBody>
      </p:sp>
      <p:sp>
        <p:nvSpPr>
          <p:cNvPr id="17" name="TextBox 16"/>
          <p:cNvSpPr txBox="1"/>
          <p:nvPr/>
        </p:nvSpPr>
        <p:spPr>
          <a:xfrm>
            <a:off x="6701960" y="2550637"/>
            <a:ext cx="2383790" cy="646331"/>
          </a:xfrm>
          <a:prstGeom prst="rect">
            <a:avLst/>
          </a:prstGeom>
          <a:noFill/>
        </p:spPr>
        <p:txBody>
          <a:bodyPr wrap="square" rtlCol="0">
            <a:spAutoFit/>
          </a:bodyPr>
          <a:lstStyle/>
          <a:p>
            <a:r>
              <a:rPr lang="en-US" dirty="0"/>
              <a:t>Data Security Products complexity</a:t>
            </a:r>
          </a:p>
        </p:txBody>
      </p:sp>
      <p:cxnSp>
        <p:nvCxnSpPr>
          <p:cNvPr id="19" name="Straight Arrow Connector 18"/>
          <p:cNvCxnSpPr/>
          <p:nvPr/>
        </p:nvCxnSpPr>
        <p:spPr>
          <a:xfrm>
            <a:off x="6657975" y="3212286"/>
            <a:ext cx="2190751"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657975" y="1839428"/>
            <a:ext cx="2143125"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2143" y="1118929"/>
            <a:ext cx="2257425" cy="646331"/>
          </a:xfrm>
          <a:prstGeom prst="rect">
            <a:avLst/>
          </a:prstGeom>
          <a:noFill/>
        </p:spPr>
        <p:txBody>
          <a:bodyPr wrap="square" rtlCol="0">
            <a:spAutoFit/>
          </a:bodyPr>
          <a:lstStyle/>
          <a:p>
            <a:r>
              <a:rPr lang="en-US" dirty="0"/>
              <a:t>Shortage of Skilled Security Experts</a:t>
            </a:r>
          </a:p>
        </p:txBody>
      </p:sp>
      <p:sp>
        <p:nvSpPr>
          <p:cNvPr id="36" name="TextBox 35"/>
          <p:cNvSpPr txBox="1"/>
          <p:nvPr/>
        </p:nvSpPr>
        <p:spPr>
          <a:xfrm>
            <a:off x="282070" y="1128669"/>
            <a:ext cx="2171701" cy="646331"/>
          </a:xfrm>
          <a:prstGeom prst="rect">
            <a:avLst/>
          </a:prstGeom>
          <a:noFill/>
        </p:spPr>
        <p:txBody>
          <a:bodyPr wrap="square" rtlCol="0">
            <a:spAutoFit/>
          </a:bodyPr>
          <a:lstStyle/>
          <a:p>
            <a:r>
              <a:rPr lang="en-US" dirty="0"/>
              <a:t>Mobile, Cloud, Big Data and IOT</a:t>
            </a:r>
          </a:p>
        </p:txBody>
      </p:sp>
      <p:cxnSp>
        <p:nvCxnSpPr>
          <p:cNvPr id="46" name="Straight Connector 45"/>
          <p:cNvCxnSpPr/>
          <p:nvPr/>
        </p:nvCxnSpPr>
        <p:spPr>
          <a:xfrm flipH="1" flipV="1">
            <a:off x="2457450" y="1781034"/>
            <a:ext cx="1007645" cy="458657"/>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14326" y="3238358"/>
            <a:ext cx="2162174" cy="8169"/>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481262" y="3163021"/>
            <a:ext cx="814388" cy="73968"/>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5791200" y="3164619"/>
            <a:ext cx="866776" cy="55008"/>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713562" y="1847147"/>
            <a:ext cx="944414" cy="392544"/>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4194" y="3793681"/>
            <a:ext cx="2623386" cy="646331"/>
          </a:xfrm>
          <a:prstGeom prst="rect">
            <a:avLst/>
          </a:prstGeom>
          <a:noFill/>
        </p:spPr>
        <p:txBody>
          <a:bodyPr wrap="square" rtlCol="0">
            <a:spAutoFit/>
          </a:bodyPr>
          <a:lstStyle/>
          <a:p>
            <a:r>
              <a:rPr lang="en-US" dirty="0"/>
              <a:t>Today’s threats may not be the same tomorrow</a:t>
            </a:r>
          </a:p>
        </p:txBody>
      </p:sp>
      <p:cxnSp>
        <p:nvCxnSpPr>
          <p:cNvPr id="70" name="Straight Arrow Connector 69"/>
          <p:cNvCxnSpPr/>
          <p:nvPr/>
        </p:nvCxnSpPr>
        <p:spPr>
          <a:xfrm flipH="1">
            <a:off x="346406" y="4509704"/>
            <a:ext cx="2162174" cy="8169"/>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2513342" y="4048125"/>
            <a:ext cx="1058533" cy="460210"/>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678023" y="4481116"/>
            <a:ext cx="2190751" cy="0"/>
          </a:xfrm>
          <a:prstGeom prst="straightConnector1">
            <a:avLst/>
          </a:prstGeom>
          <a:ln w="28575">
            <a:solidFill>
              <a:schemeClr val="bg1">
                <a:lumMod val="65000"/>
              </a:schemeClr>
            </a:solidFill>
            <a:tailEnd type="triangle"/>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5713562" y="4048125"/>
            <a:ext cx="964463" cy="434130"/>
          </a:xfrm>
          <a:prstGeom prst="line">
            <a:avLst/>
          </a:prstGeom>
          <a:ln w="28575">
            <a:solidFill>
              <a:schemeClr val="bg1">
                <a:lumMod val="65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84542" y="3792954"/>
            <a:ext cx="2307058" cy="646331"/>
          </a:xfrm>
          <a:prstGeom prst="rect">
            <a:avLst/>
          </a:prstGeom>
          <a:noFill/>
        </p:spPr>
        <p:txBody>
          <a:bodyPr wrap="square" rtlCol="0">
            <a:spAutoFit/>
          </a:bodyPr>
          <a:lstStyle/>
          <a:p>
            <a:r>
              <a:rPr lang="en-US" dirty="0"/>
              <a:t>Tasked to do more with less</a:t>
            </a:r>
          </a:p>
        </p:txBody>
      </p:sp>
      <p:sp>
        <p:nvSpPr>
          <p:cNvPr id="22" name="Rectangle 21"/>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Tree>
    <p:extLst>
      <p:ext uri="{BB962C8B-B14F-4D97-AF65-F5344CB8AC3E}">
        <p14:creationId xmlns:p14="http://schemas.microsoft.com/office/powerpoint/2010/main" val="122332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Through Logs</a:t>
            </a:r>
          </a:p>
        </p:txBody>
      </p:sp>
      <p:sp>
        <p:nvSpPr>
          <p:cNvPr id="4" name="Content Placeholder 3"/>
          <p:cNvSpPr>
            <a:spLocks noGrp="1"/>
          </p:cNvSpPr>
          <p:nvPr>
            <p:ph sz="quarter" idx="10"/>
          </p:nvPr>
        </p:nvSpPr>
        <p:spPr/>
        <p:txBody>
          <a:bodyPr/>
          <a:lstStyle/>
          <a:p>
            <a:r>
              <a:rPr lang="en-US" dirty="0"/>
              <a:t>A Big Data Problem</a:t>
            </a:r>
          </a:p>
        </p:txBody>
      </p:sp>
      <p:sp>
        <p:nvSpPr>
          <p:cNvPr id="6" name="Rectangle 5"/>
          <p:cNvSpPr/>
          <p:nvPr/>
        </p:nvSpPr>
        <p:spPr>
          <a:xfrm>
            <a:off x="723361" y="3117771"/>
            <a:ext cx="1300767" cy="117482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 log created every minute</a:t>
            </a:r>
          </a:p>
        </p:txBody>
      </p:sp>
      <p:sp>
        <p:nvSpPr>
          <p:cNvPr id="7" name="Rectangle 6"/>
          <p:cNvSpPr/>
          <p:nvPr/>
        </p:nvSpPr>
        <p:spPr>
          <a:xfrm>
            <a:off x="2299548" y="3106758"/>
            <a:ext cx="1255923"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 different types of logs</a:t>
            </a:r>
          </a:p>
        </p:txBody>
      </p:sp>
      <p:sp>
        <p:nvSpPr>
          <p:cNvPr id="8" name="Rectangle 7"/>
          <p:cNvSpPr/>
          <p:nvPr/>
        </p:nvSpPr>
        <p:spPr>
          <a:xfrm>
            <a:off x="3863944" y="3106758"/>
            <a:ext cx="1266939"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Analyze logs from 5K PCs</a:t>
            </a:r>
          </a:p>
        </p:txBody>
      </p:sp>
      <p:sp>
        <p:nvSpPr>
          <p:cNvPr id="9" name="Rectangle 8"/>
          <p:cNvSpPr/>
          <p:nvPr/>
        </p:nvSpPr>
        <p:spPr>
          <a:xfrm>
            <a:off x="5406788" y="3116176"/>
            <a:ext cx="1310525" cy="1165403"/>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Analyze logs from 5K mobile devices</a:t>
            </a:r>
          </a:p>
        </p:txBody>
      </p:sp>
      <p:sp>
        <p:nvSpPr>
          <p:cNvPr id="10" name="Rectangle 9"/>
          <p:cNvSpPr/>
          <p:nvPr/>
        </p:nvSpPr>
        <p:spPr>
          <a:xfrm>
            <a:off x="6894064" y="3117774"/>
            <a:ext cx="1621178" cy="1163806"/>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Collect logs from 3K machines from 5 data centers</a:t>
            </a:r>
          </a:p>
        </p:txBody>
      </p:sp>
      <p:sp>
        <p:nvSpPr>
          <p:cNvPr id="11" name="TextBox 10"/>
          <p:cNvSpPr txBox="1"/>
          <p:nvPr/>
        </p:nvSpPr>
        <p:spPr>
          <a:xfrm>
            <a:off x="605928" y="4638103"/>
            <a:ext cx="3459296" cy="369332"/>
          </a:xfrm>
          <a:prstGeom prst="rect">
            <a:avLst/>
          </a:prstGeom>
          <a:noFill/>
        </p:spPr>
        <p:txBody>
          <a:bodyPr wrap="square" rtlCol="0">
            <a:spAutoFit/>
          </a:bodyPr>
          <a:lstStyle/>
          <a:p>
            <a:r>
              <a:rPr lang="en-US" dirty="0">
                <a:latin typeface="Arial Black" panose="020B0A04020102020204" pitchFamily="34" charset="0"/>
              </a:rPr>
              <a:t>Over 100M logs per day!</a:t>
            </a:r>
          </a:p>
        </p:txBody>
      </p:sp>
      <p:sp>
        <p:nvSpPr>
          <p:cNvPr id="12" name="TextBox 11"/>
          <p:cNvSpPr txBox="1"/>
          <p:nvPr/>
        </p:nvSpPr>
        <p:spPr>
          <a:xfrm>
            <a:off x="4349832" y="4625248"/>
            <a:ext cx="4794167" cy="369332"/>
          </a:xfrm>
          <a:prstGeom prst="rect">
            <a:avLst/>
          </a:prstGeom>
          <a:noFill/>
        </p:spPr>
        <p:txBody>
          <a:bodyPr wrap="square" rtlCol="0">
            <a:spAutoFit/>
          </a:bodyPr>
          <a:lstStyle/>
          <a:p>
            <a:r>
              <a:rPr lang="en-US" dirty="0">
                <a:latin typeface="Arial Black" panose="020B0A04020102020204" pitchFamily="34" charset="0"/>
              </a:rPr>
              <a:t>Over 21 Billion logs in 205 Days!</a:t>
            </a:r>
          </a:p>
        </p:txBody>
      </p:sp>
      <p:sp>
        <p:nvSpPr>
          <p:cNvPr id="14" name="Flowchart: Process 13"/>
          <p:cNvSpPr/>
          <p:nvPr/>
        </p:nvSpPr>
        <p:spPr>
          <a:xfrm>
            <a:off x="723361" y="2713703"/>
            <a:ext cx="1267713" cy="208757"/>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1.4K Logs</a:t>
            </a:r>
          </a:p>
        </p:txBody>
      </p:sp>
      <p:sp>
        <p:nvSpPr>
          <p:cNvPr id="15" name="Flowchart: Process 14"/>
          <p:cNvSpPr/>
          <p:nvPr/>
        </p:nvSpPr>
        <p:spPr>
          <a:xfrm>
            <a:off x="2299549" y="2713703"/>
            <a:ext cx="1255922" cy="208231"/>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4.3K Logs</a:t>
            </a:r>
          </a:p>
        </p:txBody>
      </p:sp>
      <p:sp>
        <p:nvSpPr>
          <p:cNvPr id="16" name="Flowchart: Process 15"/>
          <p:cNvSpPr/>
          <p:nvPr/>
        </p:nvSpPr>
        <p:spPr>
          <a:xfrm>
            <a:off x="3863945" y="2231924"/>
            <a:ext cx="1266938"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7" name="Flowchart: Process 16"/>
          <p:cNvSpPr/>
          <p:nvPr/>
        </p:nvSpPr>
        <p:spPr>
          <a:xfrm>
            <a:off x="5426452" y="2231923"/>
            <a:ext cx="1269315"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8" name="Flowchart: Process 17"/>
          <p:cNvSpPr/>
          <p:nvPr/>
        </p:nvSpPr>
        <p:spPr>
          <a:xfrm>
            <a:off x="6894064" y="914400"/>
            <a:ext cx="1621177" cy="2008819"/>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64.8 M Logs</a:t>
            </a:r>
          </a:p>
        </p:txBody>
      </p:sp>
      <p:sp>
        <p:nvSpPr>
          <p:cNvPr id="20" name="TextBox 19"/>
          <p:cNvSpPr txBox="1"/>
          <p:nvPr/>
        </p:nvSpPr>
        <p:spPr>
          <a:xfrm>
            <a:off x="3149601" y="868567"/>
            <a:ext cx="2276852" cy="646331"/>
          </a:xfrm>
          <a:prstGeom prst="rect">
            <a:avLst/>
          </a:prstGeom>
          <a:solidFill>
            <a:schemeClr val="accent1">
              <a:lumMod val="75000"/>
            </a:schemeClr>
          </a:solidFill>
        </p:spPr>
        <p:txBody>
          <a:bodyPr wrap="square" rtlCol="0">
            <a:spAutoFit/>
          </a:bodyPr>
          <a:lstStyle/>
          <a:p>
            <a:pPr algn="ctr"/>
            <a:r>
              <a:rPr lang="en-US" dirty="0">
                <a:solidFill>
                  <a:schemeClr val="bg1"/>
                </a:solidFill>
              </a:rPr>
              <a:t># of Log entries per Day</a:t>
            </a:r>
          </a:p>
        </p:txBody>
      </p:sp>
      <p:sp>
        <p:nvSpPr>
          <p:cNvPr id="19" name="Rectangle 18"/>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278" y="1760706"/>
            <a:ext cx="832884" cy="72214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871" y="2029761"/>
            <a:ext cx="606699" cy="59000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8264" y="1538119"/>
            <a:ext cx="669684" cy="491642"/>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944467" y="2310134"/>
            <a:ext cx="572092" cy="230815"/>
          </a:xfrm>
          <a:prstGeom prst="rect">
            <a:avLst/>
          </a:prstGeom>
        </p:spPr>
      </p:pic>
    </p:spTree>
    <p:extLst>
      <p:ext uri="{BB962C8B-B14F-4D97-AF65-F5344CB8AC3E}">
        <p14:creationId xmlns:p14="http://schemas.microsoft.com/office/powerpoint/2010/main" val="35673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4"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 In addition to logs </a:t>
            </a:r>
          </a:p>
        </p:txBody>
      </p:sp>
      <p:sp>
        <p:nvSpPr>
          <p:cNvPr id="4" name="Content Placeholder 3"/>
          <p:cNvSpPr>
            <a:spLocks noGrp="1"/>
          </p:cNvSpPr>
          <p:nvPr>
            <p:ph sz="quarter" idx="10"/>
          </p:nvPr>
        </p:nvSpPr>
        <p:spPr/>
        <p:txBody>
          <a:bodyPr/>
          <a:lstStyle/>
          <a:p>
            <a:r>
              <a:rPr lang="en-US" dirty="0"/>
              <a:t>Unstructured Data</a:t>
            </a:r>
          </a:p>
        </p:txBody>
      </p:sp>
      <p:sp>
        <p:nvSpPr>
          <p:cNvPr id="19" name="Rectangle 18"/>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graphicFrame>
        <p:nvGraphicFramePr>
          <p:cNvPr id="22" name="Chart 21"/>
          <p:cNvGraphicFramePr>
            <a:graphicFrameLocks/>
          </p:cNvGraphicFramePr>
          <p:nvPr>
            <p:extLst>
              <p:ext uri="{D42A27DB-BD31-4B8C-83A1-F6EECF244321}">
                <p14:modId xmlns:p14="http://schemas.microsoft.com/office/powerpoint/2010/main" val="2928520086"/>
              </p:ext>
            </p:extLst>
          </p:nvPr>
        </p:nvGraphicFramePr>
        <p:xfrm>
          <a:off x="263523" y="1032932"/>
          <a:ext cx="8694209" cy="358986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7154333" y="4622800"/>
            <a:ext cx="1803399" cy="184666"/>
          </a:xfrm>
          <a:prstGeom prst="rect">
            <a:avLst/>
          </a:prstGeom>
          <a:noFill/>
        </p:spPr>
        <p:txBody>
          <a:bodyPr wrap="square" rtlCol="0">
            <a:spAutoFit/>
          </a:bodyPr>
          <a:lstStyle/>
          <a:p>
            <a:r>
              <a:rPr lang="en-US" sz="600" dirty="0"/>
              <a:t>Source : IDC, The Digital Universe, Dec 2012</a:t>
            </a:r>
          </a:p>
        </p:txBody>
      </p:sp>
    </p:spTree>
    <p:extLst>
      <p:ext uri="{BB962C8B-B14F-4D97-AF65-F5344CB8AC3E}">
        <p14:creationId xmlns:p14="http://schemas.microsoft.com/office/powerpoint/2010/main" val="15357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33037"/>
            <a:ext cx="6520607" cy="732441"/>
          </a:xfrm>
        </p:spPr>
        <p:txBody>
          <a:bodyPr/>
          <a:lstStyle/>
          <a:p>
            <a:r>
              <a:rPr lang="en-US" dirty="0"/>
              <a:t>Challenges with Security Incident and Event Management</a:t>
            </a:r>
          </a:p>
        </p:txBody>
      </p:sp>
      <p:sp>
        <p:nvSpPr>
          <p:cNvPr id="3" name="Content Placeholder 2"/>
          <p:cNvSpPr>
            <a:spLocks noGrp="1"/>
          </p:cNvSpPr>
          <p:nvPr>
            <p:ph idx="1"/>
          </p:nvPr>
        </p:nvSpPr>
        <p:spPr>
          <a:xfrm>
            <a:off x="383822" y="1076095"/>
            <a:ext cx="4639737" cy="3724096"/>
          </a:xfrm>
        </p:spPr>
        <p:txBody>
          <a:bodyPr/>
          <a:lstStyle/>
          <a:p>
            <a:r>
              <a:rPr lang="en-US" sz="2400" dirty="0"/>
              <a:t>Traditional SIEM</a:t>
            </a:r>
          </a:p>
          <a:p>
            <a:pPr lvl="1"/>
            <a:r>
              <a:rPr lang="en-US" dirty="0"/>
              <a:t>Not designed to handle semi structured and unstructured data.</a:t>
            </a:r>
          </a:p>
          <a:p>
            <a:pPr lvl="1"/>
            <a:r>
              <a:rPr lang="en-US" dirty="0"/>
              <a:t>Not efficient to write new alerts; need programing</a:t>
            </a:r>
          </a:p>
          <a:p>
            <a:pPr lvl="1"/>
            <a:r>
              <a:rPr lang="en-US" dirty="0"/>
              <a:t>Not a hunting tool so it doesn’t do well for behavior intrusion analytics</a:t>
            </a:r>
          </a:p>
          <a:p>
            <a:pPr lvl="1"/>
            <a:r>
              <a:rPr lang="en-US" dirty="0"/>
              <a:t>May need to integrate to other </a:t>
            </a:r>
            <a:r>
              <a:rPr lang="en-US"/>
              <a:t>analytics solution</a:t>
            </a:r>
            <a:endParaRPr lang="en-US" dirty="0"/>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734756" y="1467556"/>
            <a:ext cx="2404533" cy="26867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216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54883"/>
            <a:ext cx="6520607" cy="732441"/>
          </a:xfrm>
        </p:spPr>
        <p:txBody>
          <a:bodyPr/>
          <a:lstStyle/>
          <a:p>
            <a:r>
              <a:rPr lang="en-US" dirty="0"/>
              <a:t>Cyber Security</a:t>
            </a:r>
          </a:p>
        </p:txBody>
      </p:sp>
      <p:sp>
        <p:nvSpPr>
          <p:cNvPr id="4" name="Rectangle 3"/>
          <p:cNvSpPr/>
          <p:nvPr/>
        </p:nvSpPr>
        <p:spPr>
          <a:xfrm>
            <a:off x="7277100" y="88106"/>
            <a:ext cx="1076325" cy="585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mj-lt"/>
              </a:rPr>
              <a:t>Draft</a:t>
            </a:r>
          </a:p>
        </p:txBody>
      </p:sp>
      <p:sp>
        <p:nvSpPr>
          <p:cNvPr id="5" name="Rectangle 4"/>
          <p:cNvSpPr/>
          <p:nvPr/>
        </p:nvSpPr>
        <p:spPr>
          <a:xfrm>
            <a:off x="264160" y="431739"/>
            <a:ext cx="4108817" cy="369332"/>
          </a:xfrm>
          <a:prstGeom prst="rect">
            <a:avLst/>
          </a:prstGeom>
        </p:spPr>
        <p:txBody>
          <a:bodyPr wrap="none">
            <a:spAutoFit/>
          </a:bodyPr>
          <a:lstStyle/>
          <a:p>
            <a:r>
              <a:rPr lang="en-US" dirty="0">
                <a:solidFill>
                  <a:schemeClr val="tx1">
                    <a:lumMod val="65000"/>
                    <a:lumOff val="35000"/>
                  </a:schemeClr>
                </a:solidFill>
              </a:rPr>
              <a:t>The Complexity of a Big Data Problem</a:t>
            </a:r>
          </a:p>
        </p:txBody>
      </p:sp>
      <p:sp>
        <p:nvSpPr>
          <p:cNvPr id="6" name="Rectangle 5"/>
          <p:cNvSpPr/>
          <p:nvPr/>
        </p:nvSpPr>
        <p:spPr>
          <a:xfrm>
            <a:off x="3626064" y="1083730"/>
            <a:ext cx="1555537" cy="82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Blend Data at Scale</a:t>
            </a:r>
          </a:p>
        </p:txBody>
      </p:sp>
      <p:cxnSp>
        <p:nvCxnSpPr>
          <p:cNvPr id="11" name="Straight Arrow Connector 10"/>
          <p:cNvCxnSpPr/>
          <p:nvPr/>
        </p:nvCxnSpPr>
        <p:spPr>
          <a:xfrm flipV="1">
            <a:off x="545856" y="1490133"/>
            <a:ext cx="3080208" cy="1128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70313" y="1484487"/>
            <a:ext cx="338666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85164" y="1116870"/>
            <a:ext cx="2140900" cy="369332"/>
          </a:xfrm>
          <a:prstGeom prst="rect">
            <a:avLst/>
          </a:prstGeom>
          <a:noFill/>
        </p:spPr>
        <p:txBody>
          <a:bodyPr wrap="square" rtlCol="0">
            <a:spAutoFit/>
          </a:bodyPr>
          <a:lstStyle/>
          <a:p>
            <a:r>
              <a:rPr lang="en-US" b="1" dirty="0"/>
              <a:t>Internal</a:t>
            </a:r>
          </a:p>
        </p:txBody>
      </p:sp>
      <p:sp>
        <p:nvSpPr>
          <p:cNvPr id="18" name="TextBox 17"/>
          <p:cNvSpPr txBox="1"/>
          <p:nvPr/>
        </p:nvSpPr>
        <p:spPr>
          <a:xfrm>
            <a:off x="6252051" y="1078414"/>
            <a:ext cx="2140900" cy="369332"/>
          </a:xfrm>
          <a:prstGeom prst="rect">
            <a:avLst/>
          </a:prstGeom>
          <a:noFill/>
        </p:spPr>
        <p:txBody>
          <a:bodyPr wrap="square" rtlCol="0">
            <a:spAutoFit/>
          </a:bodyPr>
          <a:lstStyle/>
          <a:p>
            <a:r>
              <a:rPr lang="en-US" b="1" dirty="0"/>
              <a:t>External</a:t>
            </a:r>
          </a:p>
        </p:txBody>
      </p:sp>
      <p:sp>
        <p:nvSpPr>
          <p:cNvPr id="19" name="TextBox 18"/>
          <p:cNvSpPr txBox="1"/>
          <p:nvPr/>
        </p:nvSpPr>
        <p:spPr>
          <a:xfrm>
            <a:off x="715544" y="1482047"/>
            <a:ext cx="29782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Server</a:t>
            </a:r>
          </a:p>
          <a:p>
            <a:pPr marL="285750" indent="-285750">
              <a:buFont typeface="Arial" panose="020B0604020202020204" pitchFamily="34" charset="0"/>
              <a:buChar char="•"/>
            </a:pPr>
            <a:r>
              <a:rPr lang="en-US" dirty="0"/>
              <a:t>Network</a:t>
            </a:r>
          </a:p>
          <a:p>
            <a:pPr marL="285750" indent="-285750">
              <a:buFont typeface="Arial" panose="020B0604020202020204" pitchFamily="34" charset="0"/>
              <a:buChar char="•"/>
            </a:pPr>
            <a:r>
              <a:rPr lang="en-US" dirty="0"/>
              <a:t>Internet</a:t>
            </a:r>
          </a:p>
          <a:p>
            <a:pPr marL="285750" indent="-285750">
              <a:buFont typeface="Arial" panose="020B0604020202020204" pitchFamily="34" charset="0"/>
              <a:buChar char="•"/>
            </a:pPr>
            <a:r>
              <a:rPr lang="en-US" dirty="0"/>
              <a:t>IPR Systems</a:t>
            </a:r>
          </a:p>
          <a:p>
            <a:pPr marL="285750" indent="-285750">
              <a:buFont typeface="Arial" panose="020B0604020202020204" pitchFamily="34" charset="0"/>
              <a:buChar char="•"/>
            </a:pPr>
            <a:r>
              <a:rPr lang="en-US" dirty="0"/>
              <a:t>CRM &amp; ERPS Systems</a:t>
            </a:r>
          </a:p>
          <a:p>
            <a:pPr marL="285750" indent="-285750">
              <a:buFont typeface="Arial" panose="020B0604020202020204" pitchFamily="34" charset="0"/>
              <a:buChar char="•"/>
            </a:pPr>
            <a:r>
              <a:rPr lang="en-US" dirty="0"/>
              <a:t>User Lists</a:t>
            </a:r>
          </a:p>
        </p:txBody>
      </p:sp>
      <p:sp>
        <p:nvSpPr>
          <p:cNvPr id="20" name="TextBox 19"/>
          <p:cNvSpPr txBox="1"/>
          <p:nvPr/>
        </p:nvSpPr>
        <p:spPr>
          <a:xfrm>
            <a:off x="5731528" y="1480823"/>
            <a:ext cx="341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Compromised Websites</a:t>
            </a:r>
          </a:p>
          <a:p>
            <a:pPr marL="285750" indent="-285750">
              <a:buFont typeface="Arial" panose="020B0604020202020204" pitchFamily="34" charset="0"/>
              <a:buChar char="•"/>
            </a:pPr>
            <a:r>
              <a:rPr lang="en-US" dirty="0"/>
              <a:t>Known Phishing Senders</a:t>
            </a:r>
          </a:p>
          <a:p>
            <a:pPr marL="285750" indent="-285750">
              <a:buFont typeface="Arial" panose="020B0604020202020204" pitchFamily="34" charset="0"/>
              <a:buChar char="•"/>
            </a:pPr>
            <a:r>
              <a:rPr lang="en-US" dirty="0"/>
              <a:t>Geo Location</a:t>
            </a:r>
          </a:p>
          <a:p>
            <a:pPr marL="285750" indent="-285750">
              <a:buFont typeface="Arial" panose="020B0604020202020204" pitchFamily="34" charset="0"/>
              <a:buChar char="•"/>
            </a:pPr>
            <a:r>
              <a:rPr lang="en-US" dirty="0"/>
              <a:t>Social Media</a:t>
            </a:r>
          </a:p>
        </p:txBody>
      </p:sp>
      <p:sp>
        <p:nvSpPr>
          <p:cNvPr id="21" name="TextBox 20"/>
          <p:cNvSpPr txBox="1"/>
          <p:nvPr/>
        </p:nvSpPr>
        <p:spPr>
          <a:xfrm>
            <a:off x="545857" y="3691467"/>
            <a:ext cx="8011122" cy="646331"/>
          </a:xfrm>
          <a:prstGeom prst="rect">
            <a:avLst/>
          </a:prstGeom>
          <a:solidFill>
            <a:schemeClr val="tx2"/>
          </a:solidFill>
        </p:spPr>
        <p:txBody>
          <a:bodyPr wrap="square" rtlCol="0">
            <a:spAutoFit/>
          </a:bodyPr>
          <a:lstStyle/>
          <a:p>
            <a:pPr algn="ctr"/>
            <a:r>
              <a:rPr lang="en-US" dirty="0">
                <a:solidFill>
                  <a:schemeClr val="bg1"/>
                </a:solidFill>
              </a:rPr>
              <a:t>In order to do Behavior Intrusion Analysis, you need to blend data at scale to get 360 degree </a:t>
            </a:r>
            <a:r>
              <a:rPr lang="en-US">
                <a:solidFill>
                  <a:schemeClr val="bg1"/>
                </a:solidFill>
              </a:rPr>
              <a:t>cyber attack </a:t>
            </a:r>
            <a:r>
              <a:rPr lang="en-US" dirty="0">
                <a:solidFill>
                  <a:schemeClr val="bg1"/>
                </a:solidFill>
              </a:rPr>
              <a:t>view!</a:t>
            </a:r>
          </a:p>
        </p:txBody>
      </p:sp>
    </p:spTree>
    <p:extLst>
      <p:ext uri="{BB962C8B-B14F-4D97-AF65-F5344CB8AC3E}">
        <p14:creationId xmlns:p14="http://schemas.microsoft.com/office/powerpoint/2010/main" val="30802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heme/theme1.xml><?xml version="1.0" encoding="utf-8"?>
<a:theme xmlns:a="http://schemas.openxmlformats.org/drawingml/2006/main" name="Pentaho PowerPoint Template v11">
  <a:themeElements>
    <a:clrScheme name="Pentaho">
      <a:dk1>
        <a:sysClr val="windowText" lastClr="000000"/>
      </a:dk1>
      <a:lt1>
        <a:sysClr val="window" lastClr="FFFFFF"/>
      </a:lt1>
      <a:dk2>
        <a:srgbClr val="1F497D"/>
      </a:dk2>
      <a:lt2>
        <a:srgbClr val="EEECE1"/>
      </a:lt2>
      <a:accent1>
        <a:srgbClr val="003A70"/>
      </a:accent1>
      <a:accent2>
        <a:srgbClr val="005DA8"/>
      </a:accent2>
      <a:accent3>
        <a:srgbClr val="007297"/>
      </a:accent3>
      <a:accent4>
        <a:srgbClr val="0071BB"/>
      </a:accent4>
      <a:accent5>
        <a:srgbClr val="AC1F27"/>
      </a:accent5>
      <a:accent6>
        <a:srgbClr val="7D868C"/>
      </a:accent6>
      <a:hlink>
        <a:srgbClr val="005DA8"/>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lank.potx" id="{44156533-A68F-4DDE-B112-C33D144EF315}" vid="{E7520211-E552-4FE0-98BE-B4937DBA6D3E}"/>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17144</TotalTime>
  <Words>2491</Words>
  <Application>Microsoft Office PowerPoint</Application>
  <PresentationFormat>On-screen Show (16:9)</PresentationFormat>
  <Paragraphs>407</Paragraphs>
  <Slides>40</Slides>
  <Notes>23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52" baseType="lpstr">
      <vt:lpstr>ＭＳ Ｐゴシック</vt:lpstr>
      <vt:lpstr>ＭＳ Ｐゴシック</vt:lpstr>
      <vt:lpstr>Arial</vt:lpstr>
      <vt:lpstr>Arial Black</vt:lpstr>
      <vt:lpstr>Calibri</vt:lpstr>
      <vt:lpstr>HelveticaNeueLT Std</vt:lpstr>
      <vt:lpstr>Open Sans</vt:lpstr>
      <vt:lpstr>Open Sans Light</vt:lpstr>
      <vt:lpstr>Wingdings</vt:lpstr>
      <vt:lpstr>Pentaho PowerPoint Template v11</vt:lpstr>
      <vt:lpstr>Document</vt:lpstr>
      <vt:lpstr>Worksheet</vt:lpstr>
      <vt:lpstr>Cyber Security Analytics</vt:lpstr>
      <vt:lpstr>The Challenges of Cyber Attacks</vt:lpstr>
      <vt:lpstr>The cost of neglecting Cyber Security</vt:lpstr>
      <vt:lpstr>Barriers to data security adoption</vt:lpstr>
      <vt:lpstr>What are some of the complexities?</vt:lpstr>
      <vt:lpstr>Cyber Security Through Logs</vt:lpstr>
      <vt:lpstr>Cyber Security – In addition to logs </vt:lpstr>
      <vt:lpstr>Challenges with Security Incident and Event Management</vt:lpstr>
      <vt:lpstr>Cyber Security</vt:lpstr>
      <vt:lpstr>Why Pentaho Cyber Security Analytics?</vt:lpstr>
      <vt:lpstr>Blend Logs and Business Data with 360 view - Cyber Security Investigating</vt:lpstr>
      <vt:lpstr>Greatly improve analysis time</vt:lpstr>
      <vt:lpstr>Empower Your Team!</vt:lpstr>
      <vt:lpstr>Leading Energy Company Use Case</vt:lpstr>
      <vt:lpstr>Leading Telecom Company Use Case</vt:lpstr>
      <vt:lpstr>How does this applies to you?</vt:lpstr>
      <vt:lpstr>Pentaho Cyber Security Analytics</vt:lpstr>
      <vt:lpstr>Demo</vt:lpstr>
      <vt:lpstr>PowerPoint Presentation</vt:lpstr>
      <vt:lpstr>PowerPoint Presentation</vt:lpstr>
      <vt:lpstr>PowerPoint Presentation</vt:lpstr>
      <vt:lpstr>Cyber Security Analytics – Data Ingestion</vt:lpstr>
      <vt:lpstr>SQL Server to HDFS</vt:lpstr>
      <vt:lpstr>Data Ingestion Workflow</vt:lpstr>
      <vt:lpstr>Cyber Security Analytics – Big Data Processing</vt:lpstr>
      <vt:lpstr>Semi-structured log files</vt:lpstr>
      <vt:lpstr>Semi-structured log file examples</vt:lpstr>
      <vt:lpstr>PowerPoint Presentation</vt:lpstr>
      <vt:lpstr>Log Parsing Template</vt:lpstr>
      <vt:lpstr>PowerPoint Presentation</vt:lpstr>
      <vt:lpstr>PowerPoint Presentation</vt:lpstr>
      <vt:lpstr>Cyber Security Analytics – Business Analytics</vt:lpstr>
      <vt:lpstr>Data Source Wizard</vt:lpstr>
      <vt:lpstr>Geo-mapping</vt:lpstr>
      <vt:lpstr>Drill Down</vt:lpstr>
      <vt:lpstr>Sales Transactions Heat Map</vt:lpstr>
      <vt:lpstr>Dashboarding</vt:lpstr>
      <vt:lpstr>Summary</vt:lpstr>
      <vt:lpstr>Questions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Lisa Eastlack</dc:creator>
  <cp:lastModifiedBy>Mark Burnette</cp:lastModifiedBy>
  <cp:revision>280</cp:revision>
  <cp:lastPrinted>2016-06-15T00:39:34Z</cp:lastPrinted>
  <dcterms:created xsi:type="dcterms:W3CDTF">2015-11-02T18:51:40Z</dcterms:created>
  <dcterms:modified xsi:type="dcterms:W3CDTF">2016-08-01T04:37:16Z</dcterms:modified>
</cp:coreProperties>
</file>